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5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58" r:id="rId4"/>
    <p:sldId id="275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6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8" r:id="rId23"/>
    <p:sldId id="277" r:id="rId24"/>
    <p:sldId id="279" r:id="rId25"/>
  </p:sldIdLst>
  <p:sldSz cx="12192000" cy="6858000"/>
  <p:notesSz cx="6858000" cy="9144000"/>
  <p:defaultTextStyle>
    <a:defPPr rtl="0"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47A8"/>
    <a:srgbClr val="AB98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E11328-7866-4E00-ABD8-1FEEAAA57199}" v="125" dt="2023-01-20T13:25:12.675"/>
    <p1510:client id="{5BB9939B-4B75-4353-AFED-193D449EDFFB}" v="325" dt="2023-01-20T12:34:13.967"/>
    <p1510:client id="{D7FCC34B-DAFF-4BD0-BB40-BDB1FA6AF6A0}" v="156" dt="2023-01-20T13:00:31.6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3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55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93715D-AD16-411D-A3D4-71F823101626}" type="doc">
      <dgm:prSet loTypeId="urn:microsoft.com/office/officeart/2008/layout/LinedList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CECF5AC-BD3F-4B20-B1A1-A69A5BEBDED1}">
      <dgm:prSet/>
      <dgm:spPr/>
      <dgm:t>
        <a:bodyPr/>
        <a:lstStyle/>
        <a:p>
          <a:r>
            <a:rPr lang="en-GB" dirty="0"/>
            <a:t>Investors </a:t>
          </a:r>
          <a:endParaRPr lang="en-US" dirty="0"/>
        </a:p>
      </dgm:t>
    </dgm:pt>
    <dgm:pt modelId="{DF8B2D4B-1CEA-460B-9C53-0ABF8CA4F0D7}" type="parTrans" cxnId="{38A588F2-0451-4CFF-9D86-A9AB966CFF26}">
      <dgm:prSet/>
      <dgm:spPr/>
      <dgm:t>
        <a:bodyPr/>
        <a:lstStyle/>
        <a:p>
          <a:endParaRPr lang="en-US"/>
        </a:p>
      </dgm:t>
    </dgm:pt>
    <dgm:pt modelId="{01DD8427-CAC8-4CAF-ABA5-805C5445A96C}" type="sibTrans" cxnId="{38A588F2-0451-4CFF-9D86-A9AB966CFF26}">
      <dgm:prSet/>
      <dgm:spPr/>
      <dgm:t>
        <a:bodyPr/>
        <a:lstStyle/>
        <a:p>
          <a:endParaRPr lang="en-US"/>
        </a:p>
      </dgm:t>
    </dgm:pt>
    <dgm:pt modelId="{D308C7A3-60DC-461A-B152-8D664B8751B3}">
      <dgm:prSet/>
      <dgm:spPr/>
      <dgm:t>
        <a:bodyPr/>
        <a:lstStyle/>
        <a:p>
          <a:r>
            <a:rPr lang="en-GB" dirty="0"/>
            <a:t>The depository </a:t>
          </a:r>
          <a:endParaRPr lang="en-US" dirty="0"/>
        </a:p>
      </dgm:t>
    </dgm:pt>
    <dgm:pt modelId="{84BF3679-1EFA-4AD6-A139-274332FE3BB4}" type="parTrans" cxnId="{C4C81F53-82E8-4E48-B340-79009E354AAE}">
      <dgm:prSet/>
      <dgm:spPr/>
      <dgm:t>
        <a:bodyPr/>
        <a:lstStyle/>
        <a:p>
          <a:endParaRPr lang="en-US"/>
        </a:p>
      </dgm:t>
    </dgm:pt>
    <dgm:pt modelId="{7AFBA89D-3B67-4CBA-9B4E-928392F80CCA}" type="sibTrans" cxnId="{C4C81F53-82E8-4E48-B340-79009E354AAE}">
      <dgm:prSet/>
      <dgm:spPr/>
      <dgm:t>
        <a:bodyPr/>
        <a:lstStyle/>
        <a:p>
          <a:endParaRPr lang="en-US"/>
        </a:p>
      </dgm:t>
    </dgm:pt>
    <dgm:pt modelId="{82B3081C-88B3-4C17-85EF-7FD6031E6B35}">
      <dgm:prSet/>
      <dgm:spPr/>
      <dgm:t>
        <a:bodyPr/>
        <a:lstStyle/>
        <a:p>
          <a:pPr rtl="0"/>
          <a:r>
            <a:rPr lang="en-GB" dirty="0">
              <a:latin typeface="Walbaum Display"/>
            </a:rPr>
            <a:t>      </a:t>
          </a:r>
          <a:r>
            <a:rPr lang="en-GB" dirty="0"/>
            <a:t>1.NSDL(national </a:t>
          </a:r>
          <a:r>
            <a:rPr lang="en-GB" dirty="0">
              <a:latin typeface="Walbaum Display"/>
            </a:rPr>
            <a:t>securities </a:t>
          </a:r>
          <a:r>
            <a:rPr lang="en-GB" dirty="0"/>
            <a:t>depository ltd.)</a:t>
          </a:r>
          <a:endParaRPr lang="en-US" dirty="0"/>
        </a:p>
      </dgm:t>
    </dgm:pt>
    <dgm:pt modelId="{988D6573-7D4E-401D-A644-4472C16F817F}" type="parTrans" cxnId="{DC061AE9-853A-46AB-B1CA-65409C2B0E6C}">
      <dgm:prSet/>
      <dgm:spPr/>
      <dgm:t>
        <a:bodyPr/>
        <a:lstStyle/>
        <a:p>
          <a:endParaRPr lang="en-US"/>
        </a:p>
      </dgm:t>
    </dgm:pt>
    <dgm:pt modelId="{2C1875B9-A030-43C1-B63A-FA8E2A8555E8}" type="sibTrans" cxnId="{DC061AE9-853A-46AB-B1CA-65409C2B0E6C}">
      <dgm:prSet/>
      <dgm:spPr/>
      <dgm:t>
        <a:bodyPr/>
        <a:lstStyle/>
        <a:p>
          <a:endParaRPr lang="en-US"/>
        </a:p>
      </dgm:t>
    </dgm:pt>
    <dgm:pt modelId="{3154DEFA-A1E0-4AF8-8647-485823471EEC}">
      <dgm:prSet/>
      <dgm:spPr/>
      <dgm:t>
        <a:bodyPr/>
        <a:lstStyle/>
        <a:p>
          <a:pPr rtl="0"/>
          <a:r>
            <a:rPr lang="en-GB" dirty="0">
              <a:latin typeface="Walbaum Display"/>
            </a:rPr>
            <a:t>      2</a:t>
          </a:r>
          <a:r>
            <a:rPr lang="en-GB" dirty="0"/>
            <a:t>.CSDIL(central depository</a:t>
          </a:r>
          <a:r>
            <a:rPr lang="en-GB" dirty="0">
              <a:latin typeface="Walbaum Display"/>
            </a:rPr>
            <a:t> </a:t>
          </a:r>
          <a:r>
            <a:rPr lang="en-GB" dirty="0"/>
            <a:t>of securities India</a:t>
          </a:r>
          <a:r>
            <a:rPr lang="en-GB" dirty="0">
              <a:latin typeface="Walbaum Display"/>
            </a:rPr>
            <a:t> </a:t>
          </a:r>
          <a:r>
            <a:rPr lang="en-GB" dirty="0"/>
            <a:t>ltd.)</a:t>
          </a:r>
          <a:endParaRPr lang="en-US" dirty="0"/>
        </a:p>
      </dgm:t>
    </dgm:pt>
    <dgm:pt modelId="{BBEBC984-B8F6-42BB-86CC-E378FAF4F099}" type="parTrans" cxnId="{8FCC55B0-B1C9-4C8B-A2FA-19130B9575CD}">
      <dgm:prSet/>
      <dgm:spPr/>
      <dgm:t>
        <a:bodyPr/>
        <a:lstStyle/>
        <a:p>
          <a:endParaRPr lang="en-US"/>
        </a:p>
      </dgm:t>
    </dgm:pt>
    <dgm:pt modelId="{EE4A5C14-FF92-4C55-82F0-60A22B42C8C9}" type="sibTrans" cxnId="{8FCC55B0-B1C9-4C8B-A2FA-19130B9575CD}">
      <dgm:prSet/>
      <dgm:spPr/>
      <dgm:t>
        <a:bodyPr/>
        <a:lstStyle/>
        <a:p>
          <a:endParaRPr lang="en-US"/>
        </a:p>
      </dgm:t>
    </dgm:pt>
    <dgm:pt modelId="{271FF4FD-C6B3-4535-A8C2-F37EB553DC20}">
      <dgm:prSet/>
      <dgm:spPr/>
      <dgm:t>
        <a:bodyPr/>
        <a:lstStyle/>
        <a:p>
          <a:r>
            <a:rPr lang="en-GB" dirty="0"/>
            <a:t>The depository participants </a:t>
          </a:r>
          <a:endParaRPr lang="en-US" dirty="0"/>
        </a:p>
      </dgm:t>
    </dgm:pt>
    <dgm:pt modelId="{F74A9ADD-DAB1-4486-8FBA-05BE79107BF5}" type="parTrans" cxnId="{A92D1332-2777-428A-A3FB-276EEEA96E1E}">
      <dgm:prSet/>
      <dgm:spPr/>
      <dgm:t>
        <a:bodyPr/>
        <a:lstStyle/>
        <a:p>
          <a:endParaRPr lang="en-US"/>
        </a:p>
      </dgm:t>
    </dgm:pt>
    <dgm:pt modelId="{FE2BAE61-A0DF-41C3-B5A7-DBA1AB54377E}" type="sibTrans" cxnId="{A92D1332-2777-428A-A3FB-276EEEA96E1E}">
      <dgm:prSet/>
      <dgm:spPr/>
      <dgm:t>
        <a:bodyPr/>
        <a:lstStyle/>
        <a:p>
          <a:endParaRPr lang="en-US"/>
        </a:p>
      </dgm:t>
    </dgm:pt>
    <dgm:pt modelId="{512FA99C-8181-4FB0-BB94-7E8B331C8E0C}">
      <dgm:prSet/>
      <dgm:spPr/>
      <dgm:t>
        <a:bodyPr/>
        <a:lstStyle/>
        <a:p>
          <a:r>
            <a:rPr lang="en-GB" dirty="0"/>
            <a:t>The issuing company</a:t>
          </a:r>
          <a:endParaRPr lang="en-US" dirty="0"/>
        </a:p>
      </dgm:t>
    </dgm:pt>
    <dgm:pt modelId="{C17E68DC-A4C5-4F8A-BD3B-94CF19D53EFE}" type="parTrans" cxnId="{ED1AFBE9-5281-4407-8809-E3F44AFBC965}">
      <dgm:prSet/>
      <dgm:spPr/>
      <dgm:t>
        <a:bodyPr/>
        <a:lstStyle/>
        <a:p>
          <a:endParaRPr lang="en-US"/>
        </a:p>
      </dgm:t>
    </dgm:pt>
    <dgm:pt modelId="{9A690281-C7B7-4C54-B2EA-CE17B9EBE75F}" type="sibTrans" cxnId="{ED1AFBE9-5281-4407-8809-E3F44AFBC965}">
      <dgm:prSet/>
      <dgm:spPr/>
      <dgm:t>
        <a:bodyPr/>
        <a:lstStyle/>
        <a:p>
          <a:endParaRPr lang="en-US"/>
        </a:p>
      </dgm:t>
    </dgm:pt>
    <dgm:pt modelId="{D46F3FBB-E7B1-4F89-9787-BCCE8ECEE45A}" type="pres">
      <dgm:prSet presAssocID="{5793715D-AD16-411D-A3D4-71F823101626}" presName="vert0" presStyleCnt="0">
        <dgm:presLayoutVars>
          <dgm:dir/>
          <dgm:animOne val="branch"/>
          <dgm:animLvl val="lvl"/>
        </dgm:presLayoutVars>
      </dgm:prSet>
      <dgm:spPr/>
    </dgm:pt>
    <dgm:pt modelId="{1275F336-1E3D-40BB-AEA7-B0DCF3FCDD93}" type="pres">
      <dgm:prSet presAssocID="{ACECF5AC-BD3F-4B20-B1A1-A69A5BEBDED1}" presName="thickLine" presStyleLbl="alignNode1" presStyleIdx="0" presStyleCnt="6"/>
      <dgm:spPr/>
    </dgm:pt>
    <dgm:pt modelId="{3E625E9A-1E96-43BE-934F-0079E62B8AF1}" type="pres">
      <dgm:prSet presAssocID="{ACECF5AC-BD3F-4B20-B1A1-A69A5BEBDED1}" presName="horz1" presStyleCnt="0"/>
      <dgm:spPr/>
    </dgm:pt>
    <dgm:pt modelId="{2F40787D-7470-4681-B4A2-01B5BFC64E79}" type="pres">
      <dgm:prSet presAssocID="{ACECF5AC-BD3F-4B20-B1A1-A69A5BEBDED1}" presName="tx1" presStyleLbl="revTx" presStyleIdx="0" presStyleCnt="6"/>
      <dgm:spPr/>
    </dgm:pt>
    <dgm:pt modelId="{DAB9B37A-6C22-48A9-8CEE-48DE889C99F0}" type="pres">
      <dgm:prSet presAssocID="{ACECF5AC-BD3F-4B20-B1A1-A69A5BEBDED1}" presName="vert1" presStyleCnt="0"/>
      <dgm:spPr/>
    </dgm:pt>
    <dgm:pt modelId="{0E9FC1BA-9D98-4F30-AB83-B3B9EF491317}" type="pres">
      <dgm:prSet presAssocID="{D308C7A3-60DC-461A-B152-8D664B8751B3}" presName="thickLine" presStyleLbl="alignNode1" presStyleIdx="1" presStyleCnt="6"/>
      <dgm:spPr/>
    </dgm:pt>
    <dgm:pt modelId="{83DF25F4-1FF2-4B1A-89DB-F8DDFE78568C}" type="pres">
      <dgm:prSet presAssocID="{D308C7A3-60DC-461A-B152-8D664B8751B3}" presName="horz1" presStyleCnt="0"/>
      <dgm:spPr/>
    </dgm:pt>
    <dgm:pt modelId="{AFD2DBE5-75AC-4AA2-8071-4E4AD47597A5}" type="pres">
      <dgm:prSet presAssocID="{D308C7A3-60DC-461A-B152-8D664B8751B3}" presName="tx1" presStyleLbl="revTx" presStyleIdx="1" presStyleCnt="6"/>
      <dgm:spPr/>
    </dgm:pt>
    <dgm:pt modelId="{4EDB4B00-BAAD-4739-847C-8BC5C0186CEA}" type="pres">
      <dgm:prSet presAssocID="{D308C7A3-60DC-461A-B152-8D664B8751B3}" presName="vert1" presStyleCnt="0"/>
      <dgm:spPr/>
    </dgm:pt>
    <dgm:pt modelId="{D3AFBA2B-30E4-4D5A-AD5E-AEB485F4C152}" type="pres">
      <dgm:prSet presAssocID="{82B3081C-88B3-4C17-85EF-7FD6031E6B35}" presName="thickLine" presStyleLbl="alignNode1" presStyleIdx="2" presStyleCnt="6"/>
      <dgm:spPr/>
    </dgm:pt>
    <dgm:pt modelId="{F9308629-B509-4C44-8FAF-838B5A234A82}" type="pres">
      <dgm:prSet presAssocID="{82B3081C-88B3-4C17-85EF-7FD6031E6B35}" presName="horz1" presStyleCnt="0"/>
      <dgm:spPr/>
    </dgm:pt>
    <dgm:pt modelId="{FE45A853-E34A-4DF1-8C04-9A75CCADB265}" type="pres">
      <dgm:prSet presAssocID="{82B3081C-88B3-4C17-85EF-7FD6031E6B35}" presName="tx1" presStyleLbl="revTx" presStyleIdx="2" presStyleCnt="6"/>
      <dgm:spPr/>
    </dgm:pt>
    <dgm:pt modelId="{86FB5911-6778-49C5-B5EA-C1D6CAC524BD}" type="pres">
      <dgm:prSet presAssocID="{82B3081C-88B3-4C17-85EF-7FD6031E6B35}" presName="vert1" presStyleCnt="0"/>
      <dgm:spPr/>
    </dgm:pt>
    <dgm:pt modelId="{75A1EF0A-1FAB-4F83-949A-2D4AC1924525}" type="pres">
      <dgm:prSet presAssocID="{3154DEFA-A1E0-4AF8-8647-485823471EEC}" presName="thickLine" presStyleLbl="alignNode1" presStyleIdx="3" presStyleCnt="6"/>
      <dgm:spPr/>
    </dgm:pt>
    <dgm:pt modelId="{CD748638-115B-44B3-9E2B-2DB62B8DBAC6}" type="pres">
      <dgm:prSet presAssocID="{3154DEFA-A1E0-4AF8-8647-485823471EEC}" presName="horz1" presStyleCnt="0"/>
      <dgm:spPr/>
    </dgm:pt>
    <dgm:pt modelId="{182F4413-1122-4159-9409-415C10234C16}" type="pres">
      <dgm:prSet presAssocID="{3154DEFA-A1E0-4AF8-8647-485823471EEC}" presName="tx1" presStyleLbl="revTx" presStyleIdx="3" presStyleCnt="6"/>
      <dgm:spPr/>
    </dgm:pt>
    <dgm:pt modelId="{CC28CE64-1B8C-461B-8B18-305C9B9DB765}" type="pres">
      <dgm:prSet presAssocID="{3154DEFA-A1E0-4AF8-8647-485823471EEC}" presName="vert1" presStyleCnt="0"/>
      <dgm:spPr/>
    </dgm:pt>
    <dgm:pt modelId="{71EAEC5E-E83D-45E5-82BC-B86583C9E9B9}" type="pres">
      <dgm:prSet presAssocID="{271FF4FD-C6B3-4535-A8C2-F37EB553DC20}" presName="thickLine" presStyleLbl="alignNode1" presStyleIdx="4" presStyleCnt="6"/>
      <dgm:spPr/>
    </dgm:pt>
    <dgm:pt modelId="{B4B3DE13-B394-4530-A160-80578FAE1CCD}" type="pres">
      <dgm:prSet presAssocID="{271FF4FD-C6B3-4535-A8C2-F37EB553DC20}" presName="horz1" presStyleCnt="0"/>
      <dgm:spPr/>
    </dgm:pt>
    <dgm:pt modelId="{A0E4F178-3E42-4D43-9268-9D331B208C59}" type="pres">
      <dgm:prSet presAssocID="{271FF4FD-C6B3-4535-A8C2-F37EB553DC20}" presName="tx1" presStyleLbl="revTx" presStyleIdx="4" presStyleCnt="6"/>
      <dgm:spPr/>
    </dgm:pt>
    <dgm:pt modelId="{A8AD8745-E7B7-47DE-A5E6-E96973F18E5B}" type="pres">
      <dgm:prSet presAssocID="{271FF4FD-C6B3-4535-A8C2-F37EB553DC20}" presName="vert1" presStyleCnt="0"/>
      <dgm:spPr/>
    </dgm:pt>
    <dgm:pt modelId="{01A3374A-ABAF-4ED5-BF5A-F39414991BBC}" type="pres">
      <dgm:prSet presAssocID="{512FA99C-8181-4FB0-BB94-7E8B331C8E0C}" presName="thickLine" presStyleLbl="alignNode1" presStyleIdx="5" presStyleCnt="6"/>
      <dgm:spPr/>
    </dgm:pt>
    <dgm:pt modelId="{A0120D2C-0279-47DB-8354-5B2963A6CE99}" type="pres">
      <dgm:prSet presAssocID="{512FA99C-8181-4FB0-BB94-7E8B331C8E0C}" presName="horz1" presStyleCnt="0"/>
      <dgm:spPr/>
    </dgm:pt>
    <dgm:pt modelId="{35761247-567F-46AB-BE36-94138474E9EF}" type="pres">
      <dgm:prSet presAssocID="{512FA99C-8181-4FB0-BB94-7E8B331C8E0C}" presName="tx1" presStyleLbl="revTx" presStyleIdx="5" presStyleCnt="6"/>
      <dgm:spPr/>
    </dgm:pt>
    <dgm:pt modelId="{5C62305A-D620-4099-8572-78264F119BAC}" type="pres">
      <dgm:prSet presAssocID="{512FA99C-8181-4FB0-BB94-7E8B331C8E0C}" presName="vert1" presStyleCnt="0"/>
      <dgm:spPr/>
    </dgm:pt>
  </dgm:ptLst>
  <dgm:cxnLst>
    <dgm:cxn modelId="{ED673312-DFAE-453B-AD6D-2DF2EA819B2A}" type="presOf" srcId="{D308C7A3-60DC-461A-B152-8D664B8751B3}" destId="{AFD2DBE5-75AC-4AA2-8071-4E4AD47597A5}" srcOrd="0" destOrd="0" presId="urn:microsoft.com/office/officeart/2008/layout/LinedList"/>
    <dgm:cxn modelId="{C3CF861D-79CF-4472-A4DD-6BE4AEDFCCEC}" type="presOf" srcId="{ACECF5AC-BD3F-4B20-B1A1-A69A5BEBDED1}" destId="{2F40787D-7470-4681-B4A2-01B5BFC64E79}" srcOrd="0" destOrd="0" presId="urn:microsoft.com/office/officeart/2008/layout/LinedList"/>
    <dgm:cxn modelId="{CDCB1D27-2F0E-45CD-B92B-414FB7615307}" type="presOf" srcId="{512FA99C-8181-4FB0-BB94-7E8B331C8E0C}" destId="{35761247-567F-46AB-BE36-94138474E9EF}" srcOrd="0" destOrd="0" presId="urn:microsoft.com/office/officeart/2008/layout/LinedList"/>
    <dgm:cxn modelId="{A92D1332-2777-428A-A3FB-276EEEA96E1E}" srcId="{5793715D-AD16-411D-A3D4-71F823101626}" destId="{271FF4FD-C6B3-4535-A8C2-F37EB553DC20}" srcOrd="4" destOrd="0" parTransId="{F74A9ADD-DAB1-4486-8FBA-05BE79107BF5}" sibTransId="{FE2BAE61-A0DF-41C3-B5A7-DBA1AB54377E}"/>
    <dgm:cxn modelId="{A6A2DB6A-165C-4808-99D2-4E49E795ECF7}" type="presOf" srcId="{82B3081C-88B3-4C17-85EF-7FD6031E6B35}" destId="{FE45A853-E34A-4DF1-8C04-9A75CCADB265}" srcOrd="0" destOrd="0" presId="urn:microsoft.com/office/officeart/2008/layout/LinedList"/>
    <dgm:cxn modelId="{C4C81F53-82E8-4E48-B340-79009E354AAE}" srcId="{5793715D-AD16-411D-A3D4-71F823101626}" destId="{D308C7A3-60DC-461A-B152-8D664B8751B3}" srcOrd="1" destOrd="0" parTransId="{84BF3679-1EFA-4AD6-A139-274332FE3BB4}" sibTransId="{7AFBA89D-3B67-4CBA-9B4E-928392F80CCA}"/>
    <dgm:cxn modelId="{C402159E-8A16-42F7-AF66-C4CF23982848}" type="presOf" srcId="{271FF4FD-C6B3-4535-A8C2-F37EB553DC20}" destId="{A0E4F178-3E42-4D43-9268-9D331B208C59}" srcOrd="0" destOrd="0" presId="urn:microsoft.com/office/officeart/2008/layout/LinedList"/>
    <dgm:cxn modelId="{8FCC55B0-B1C9-4C8B-A2FA-19130B9575CD}" srcId="{5793715D-AD16-411D-A3D4-71F823101626}" destId="{3154DEFA-A1E0-4AF8-8647-485823471EEC}" srcOrd="3" destOrd="0" parTransId="{BBEBC984-B8F6-42BB-86CC-E378FAF4F099}" sibTransId="{EE4A5C14-FF92-4C55-82F0-60A22B42C8C9}"/>
    <dgm:cxn modelId="{1118BBBA-58A5-4DCF-8F73-FE41167FA753}" type="presOf" srcId="{5793715D-AD16-411D-A3D4-71F823101626}" destId="{D46F3FBB-E7B1-4F89-9787-BCCE8ECEE45A}" srcOrd="0" destOrd="0" presId="urn:microsoft.com/office/officeart/2008/layout/LinedList"/>
    <dgm:cxn modelId="{DC061AE9-853A-46AB-B1CA-65409C2B0E6C}" srcId="{5793715D-AD16-411D-A3D4-71F823101626}" destId="{82B3081C-88B3-4C17-85EF-7FD6031E6B35}" srcOrd="2" destOrd="0" parTransId="{988D6573-7D4E-401D-A644-4472C16F817F}" sibTransId="{2C1875B9-A030-43C1-B63A-FA8E2A8555E8}"/>
    <dgm:cxn modelId="{ED1AFBE9-5281-4407-8809-E3F44AFBC965}" srcId="{5793715D-AD16-411D-A3D4-71F823101626}" destId="{512FA99C-8181-4FB0-BB94-7E8B331C8E0C}" srcOrd="5" destOrd="0" parTransId="{C17E68DC-A4C5-4F8A-BD3B-94CF19D53EFE}" sibTransId="{9A690281-C7B7-4C54-B2EA-CE17B9EBE75F}"/>
    <dgm:cxn modelId="{F20F72EE-A7E4-4CA7-AEF1-A7C0BA47DA4C}" type="presOf" srcId="{3154DEFA-A1E0-4AF8-8647-485823471EEC}" destId="{182F4413-1122-4159-9409-415C10234C16}" srcOrd="0" destOrd="0" presId="urn:microsoft.com/office/officeart/2008/layout/LinedList"/>
    <dgm:cxn modelId="{38A588F2-0451-4CFF-9D86-A9AB966CFF26}" srcId="{5793715D-AD16-411D-A3D4-71F823101626}" destId="{ACECF5AC-BD3F-4B20-B1A1-A69A5BEBDED1}" srcOrd="0" destOrd="0" parTransId="{DF8B2D4B-1CEA-460B-9C53-0ABF8CA4F0D7}" sibTransId="{01DD8427-CAC8-4CAF-ABA5-805C5445A96C}"/>
    <dgm:cxn modelId="{C57BF633-5DD7-4FEB-9E7F-B37E0F285436}" type="presParOf" srcId="{D46F3FBB-E7B1-4F89-9787-BCCE8ECEE45A}" destId="{1275F336-1E3D-40BB-AEA7-B0DCF3FCDD93}" srcOrd="0" destOrd="0" presId="urn:microsoft.com/office/officeart/2008/layout/LinedList"/>
    <dgm:cxn modelId="{5DE4DF55-D7CB-44FE-B7F0-747A83D7375D}" type="presParOf" srcId="{D46F3FBB-E7B1-4F89-9787-BCCE8ECEE45A}" destId="{3E625E9A-1E96-43BE-934F-0079E62B8AF1}" srcOrd="1" destOrd="0" presId="urn:microsoft.com/office/officeart/2008/layout/LinedList"/>
    <dgm:cxn modelId="{4EA08BAB-FCE9-4968-B47C-4F18AAAF55AC}" type="presParOf" srcId="{3E625E9A-1E96-43BE-934F-0079E62B8AF1}" destId="{2F40787D-7470-4681-B4A2-01B5BFC64E79}" srcOrd="0" destOrd="0" presId="urn:microsoft.com/office/officeart/2008/layout/LinedList"/>
    <dgm:cxn modelId="{A211F505-ECF0-464E-B3ED-D5FF4D105E75}" type="presParOf" srcId="{3E625E9A-1E96-43BE-934F-0079E62B8AF1}" destId="{DAB9B37A-6C22-48A9-8CEE-48DE889C99F0}" srcOrd="1" destOrd="0" presId="urn:microsoft.com/office/officeart/2008/layout/LinedList"/>
    <dgm:cxn modelId="{99E8B08D-58CB-4986-B652-06FD9D27AB19}" type="presParOf" srcId="{D46F3FBB-E7B1-4F89-9787-BCCE8ECEE45A}" destId="{0E9FC1BA-9D98-4F30-AB83-B3B9EF491317}" srcOrd="2" destOrd="0" presId="urn:microsoft.com/office/officeart/2008/layout/LinedList"/>
    <dgm:cxn modelId="{A5F994EF-E204-4530-BBEB-7A1432DA7809}" type="presParOf" srcId="{D46F3FBB-E7B1-4F89-9787-BCCE8ECEE45A}" destId="{83DF25F4-1FF2-4B1A-89DB-F8DDFE78568C}" srcOrd="3" destOrd="0" presId="urn:microsoft.com/office/officeart/2008/layout/LinedList"/>
    <dgm:cxn modelId="{A23FE331-B99A-4F7F-B91E-06B0F4B3D082}" type="presParOf" srcId="{83DF25F4-1FF2-4B1A-89DB-F8DDFE78568C}" destId="{AFD2DBE5-75AC-4AA2-8071-4E4AD47597A5}" srcOrd="0" destOrd="0" presId="urn:microsoft.com/office/officeart/2008/layout/LinedList"/>
    <dgm:cxn modelId="{FEC0082F-F435-470E-B0DA-25534FF1B499}" type="presParOf" srcId="{83DF25F4-1FF2-4B1A-89DB-F8DDFE78568C}" destId="{4EDB4B00-BAAD-4739-847C-8BC5C0186CEA}" srcOrd="1" destOrd="0" presId="urn:microsoft.com/office/officeart/2008/layout/LinedList"/>
    <dgm:cxn modelId="{FF75FFA0-49E9-42B0-B5FC-6BD627162FC7}" type="presParOf" srcId="{D46F3FBB-E7B1-4F89-9787-BCCE8ECEE45A}" destId="{D3AFBA2B-30E4-4D5A-AD5E-AEB485F4C152}" srcOrd="4" destOrd="0" presId="urn:microsoft.com/office/officeart/2008/layout/LinedList"/>
    <dgm:cxn modelId="{8D6AE6E3-84A1-40DF-B62E-D70435131088}" type="presParOf" srcId="{D46F3FBB-E7B1-4F89-9787-BCCE8ECEE45A}" destId="{F9308629-B509-4C44-8FAF-838B5A234A82}" srcOrd="5" destOrd="0" presId="urn:microsoft.com/office/officeart/2008/layout/LinedList"/>
    <dgm:cxn modelId="{D584B28E-FEEB-4738-827E-BC09D0F84183}" type="presParOf" srcId="{F9308629-B509-4C44-8FAF-838B5A234A82}" destId="{FE45A853-E34A-4DF1-8C04-9A75CCADB265}" srcOrd="0" destOrd="0" presId="urn:microsoft.com/office/officeart/2008/layout/LinedList"/>
    <dgm:cxn modelId="{C9CB84D7-87C8-4B2F-8D9D-8D00A234BA3F}" type="presParOf" srcId="{F9308629-B509-4C44-8FAF-838B5A234A82}" destId="{86FB5911-6778-49C5-B5EA-C1D6CAC524BD}" srcOrd="1" destOrd="0" presId="urn:microsoft.com/office/officeart/2008/layout/LinedList"/>
    <dgm:cxn modelId="{346D00DB-B627-41B1-852A-BC5253048403}" type="presParOf" srcId="{D46F3FBB-E7B1-4F89-9787-BCCE8ECEE45A}" destId="{75A1EF0A-1FAB-4F83-949A-2D4AC1924525}" srcOrd="6" destOrd="0" presId="urn:microsoft.com/office/officeart/2008/layout/LinedList"/>
    <dgm:cxn modelId="{F46099E9-3364-46A9-9CBE-D5F095F0FA95}" type="presParOf" srcId="{D46F3FBB-E7B1-4F89-9787-BCCE8ECEE45A}" destId="{CD748638-115B-44B3-9E2B-2DB62B8DBAC6}" srcOrd="7" destOrd="0" presId="urn:microsoft.com/office/officeart/2008/layout/LinedList"/>
    <dgm:cxn modelId="{EA957062-930E-4FEF-AC57-531E231F8EB0}" type="presParOf" srcId="{CD748638-115B-44B3-9E2B-2DB62B8DBAC6}" destId="{182F4413-1122-4159-9409-415C10234C16}" srcOrd="0" destOrd="0" presId="urn:microsoft.com/office/officeart/2008/layout/LinedList"/>
    <dgm:cxn modelId="{B93DA8FE-121D-4EA7-AA92-A2D9F89494D9}" type="presParOf" srcId="{CD748638-115B-44B3-9E2B-2DB62B8DBAC6}" destId="{CC28CE64-1B8C-461B-8B18-305C9B9DB765}" srcOrd="1" destOrd="0" presId="urn:microsoft.com/office/officeart/2008/layout/LinedList"/>
    <dgm:cxn modelId="{79BBAF29-FA9E-4DAF-BFCA-D2419B245D96}" type="presParOf" srcId="{D46F3FBB-E7B1-4F89-9787-BCCE8ECEE45A}" destId="{71EAEC5E-E83D-45E5-82BC-B86583C9E9B9}" srcOrd="8" destOrd="0" presId="urn:microsoft.com/office/officeart/2008/layout/LinedList"/>
    <dgm:cxn modelId="{FE829F0C-EC41-4B34-B6DA-149A8DD1B71B}" type="presParOf" srcId="{D46F3FBB-E7B1-4F89-9787-BCCE8ECEE45A}" destId="{B4B3DE13-B394-4530-A160-80578FAE1CCD}" srcOrd="9" destOrd="0" presId="urn:microsoft.com/office/officeart/2008/layout/LinedList"/>
    <dgm:cxn modelId="{6BB26317-A16C-4D50-AE47-AB410B707E7A}" type="presParOf" srcId="{B4B3DE13-B394-4530-A160-80578FAE1CCD}" destId="{A0E4F178-3E42-4D43-9268-9D331B208C59}" srcOrd="0" destOrd="0" presId="urn:microsoft.com/office/officeart/2008/layout/LinedList"/>
    <dgm:cxn modelId="{C233C269-2118-4DC8-95EC-330BDF2A524C}" type="presParOf" srcId="{B4B3DE13-B394-4530-A160-80578FAE1CCD}" destId="{A8AD8745-E7B7-47DE-A5E6-E96973F18E5B}" srcOrd="1" destOrd="0" presId="urn:microsoft.com/office/officeart/2008/layout/LinedList"/>
    <dgm:cxn modelId="{66D363B0-145E-48FC-8294-FB2665E10FAE}" type="presParOf" srcId="{D46F3FBB-E7B1-4F89-9787-BCCE8ECEE45A}" destId="{01A3374A-ABAF-4ED5-BF5A-F39414991BBC}" srcOrd="10" destOrd="0" presId="urn:microsoft.com/office/officeart/2008/layout/LinedList"/>
    <dgm:cxn modelId="{3F8B2D5D-24E3-4176-B1EC-8CC73EF9D2BE}" type="presParOf" srcId="{D46F3FBB-E7B1-4F89-9787-BCCE8ECEE45A}" destId="{A0120D2C-0279-47DB-8354-5B2963A6CE99}" srcOrd="11" destOrd="0" presId="urn:microsoft.com/office/officeart/2008/layout/LinedList"/>
    <dgm:cxn modelId="{95451500-C29C-40BB-B9DB-0F78E58464DD}" type="presParOf" srcId="{A0120D2C-0279-47DB-8354-5B2963A6CE99}" destId="{35761247-567F-46AB-BE36-94138474E9EF}" srcOrd="0" destOrd="0" presId="urn:microsoft.com/office/officeart/2008/layout/LinedList"/>
    <dgm:cxn modelId="{DF3A9FCD-53D3-4D2F-A484-2F92988055FC}" type="presParOf" srcId="{A0120D2C-0279-47DB-8354-5B2963A6CE99}" destId="{5C62305A-D620-4099-8572-78264F119BA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C9206D-54CD-4916-B247-9A0AF1CB257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472E6E3-F81E-443C-BDAC-74C7E06B2C61}">
      <dgm:prSet/>
      <dgm:spPr/>
      <dgm:t>
        <a:bodyPr/>
        <a:lstStyle/>
        <a:p>
          <a:r>
            <a:rPr lang="en-GB"/>
            <a:t>•</a:t>
          </a:r>
          <a:r>
            <a:rPr lang="en-GB" b="1"/>
            <a:t> Online trading in securities refers to the facility of investor being able to place his own orders using the internet trading platform offered by the trading member viz., the broker.</a:t>
          </a:r>
          <a:endParaRPr lang="en-US"/>
        </a:p>
      </dgm:t>
    </dgm:pt>
    <dgm:pt modelId="{6DBE4132-3ED1-4F89-844C-55AC8AF3D3E3}" type="parTrans" cxnId="{B7F94798-C6A7-4AE4-87B4-E2730800CAEE}">
      <dgm:prSet/>
      <dgm:spPr/>
      <dgm:t>
        <a:bodyPr/>
        <a:lstStyle/>
        <a:p>
          <a:endParaRPr lang="en-US"/>
        </a:p>
      </dgm:t>
    </dgm:pt>
    <dgm:pt modelId="{FE88378F-FFFE-487C-BB76-BECD13477832}" type="sibTrans" cxnId="{B7F94798-C6A7-4AE4-87B4-E2730800CAEE}">
      <dgm:prSet/>
      <dgm:spPr/>
      <dgm:t>
        <a:bodyPr/>
        <a:lstStyle/>
        <a:p>
          <a:endParaRPr lang="en-US"/>
        </a:p>
      </dgm:t>
    </dgm:pt>
    <dgm:pt modelId="{C5FF4F15-DB45-4EBB-B98B-D7BC738B634C}">
      <dgm:prSet/>
      <dgm:spPr/>
      <dgm:t>
        <a:bodyPr/>
        <a:lstStyle/>
        <a:p>
          <a:r>
            <a:rPr lang="en-GB" b="1"/>
            <a:t>• The offers so placed by the investors using internet would be routed through the trading member.</a:t>
          </a:r>
          <a:endParaRPr lang="en-US"/>
        </a:p>
      </dgm:t>
    </dgm:pt>
    <dgm:pt modelId="{6077BBBA-084A-43DD-9C42-7B3DE5572D92}" type="parTrans" cxnId="{F59EC8FB-E15E-45B8-8CB1-9D4D86FE04DC}">
      <dgm:prSet/>
      <dgm:spPr/>
      <dgm:t>
        <a:bodyPr/>
        <a:lstStyle/>
        <a:p>
          <a:endParaRPr lang="en-US"/>
        </a:p>
      </dgm:t>
    </dgm:pt>
    <dgm:pt modelId="{7F334343-7097-4E9C-8521-D9C380DD75DA}" type="sibTrans" cxnId="{F59EC8FB-E15E-45B8-8CB1-9D4D86FE04DC}">
      <dgm:prSet/>
      <dgm:spPr/>
      <dgm:t>
        <a:bodyPr/>
        <a:lstStyle/>
        <a:p>
          <a:endParaRPr lang="en-US"/>
        </a:p>
      </dgm:t>
    </dgm:pt>
    <dgm:pt modelId="{513DA01E-C126-4FEB-AD01-37CE4E49D6CF}">
      <dgm:prSet/>
      <dgm:spPr/>
      <dgm:t>
        <a:bodyPr/>
        <a:lstStyle/>
        <a:p>
          <a:r>
            <a:rPr lang="en-GB" b="1"/>
            <a:t>• It is continuously growing and has a huge market potential.</a:t>
          </a:r>
          <a:endParaRPr lang="en-US"/>
        </a:p>
      </dgm:t>
    </dgm:pt>
    <dgm:pt modelId="{B54F4CDE-036D-4072-AA85-3F85FA7FA5FB}" type="parTrans" cxnId="{EB5FD3FD-A21E-41A3-8819-781838703C39}">
      <dgm:prSet/>
      <dgm:spPr/>
      <dgm:t>
        <a:bodyPr/>
        <a:lstStyle/>
        <a:p>
          <a:endParaRPr lang="en-US"/>
        </a:p>
      </dgm:t>
    </dgm:pt>
    <dgm:pt modelId="{FDB5F378-3117-4D44-8C23-C84D4B6724FF}" type="sibTrans" cxnId="{EB5FD3FD-A21E-41A3-8819-781838703C39}">
      <dgm:prSet/>
      <dgm:spPr/>
      <dgm:t>
        <a:bodyPr/>
        <a:lstStyle/>
        <a:p>
          <a:endParaRPr lang="en-US"/>
        </a:p>
      </dgm:t>
    </dgm:pt>
    <dgm:pt modelId="{2B747DD8-275E-497F-B7AA-4008348765E1}">
      <dgm:prSet/>
      <dgm:spPr/>
      <dgm:t>
        <a:bodyPr/>
        <a:lstStyle/>
        <a:p>
          <a:r>
            <a:rPr lang="en-GB" b="1"/>
            <a:t>• Online trading started in india in February 2000 when a couple of brokers started offering an online trading platform for their customers.</a:t>
          </a:r>
          <a:endParaRPr lang="en-US"/>
        </a:p>
      </dgm:t>
    </dgm:pt>
    <dgm:pt modelId="{37B090DF-00F7-4F80-9CB2-976C7F894186}" type="parTrans" cxnId="{7CF06ED6-9562-469A-9E58-AB35A3538E12}">
      <dgm:prSet/>
      <dgm:spPr/>
      <dgm:t>
        <a:bodyPr/>
        <a:lstStyle/>
        <a:p>
          <a:endParaRPr lang="en-US"/>
        </a:p>
      </dgm:t>
    </dgm:pt>
    <dgm:pt modelId="{F31F175B-8CE0-4E26-B281-197B56362723}" type="sibTrans" cxnId="{7CF06ED6-9562-469A-9E58-AB35A3538E12}">
      <dgm:prSet/>
      <dgm:spPr/>
      <dgm:t>
        <a:bodyPr/>
        <a:lstStyle/>
        <a:p>
          <a:endParaRPr lang="en-US"/>
        </a:p>
      </dgm:t>
    </dgm:pt>
    <dgm:pt modelId="{891E9025-E053-4B4F-A3E7-E7DFFE336EE0}" type="pres">
      <dgm:prSet presAssocID="{A9C9206D-54CD-4916-B247-9A0AF1CB2576}" presName="linear" presStyleCnt="0">
        <dgm:presLayoutVars>
          <dgm:animLvl val="lvl"/>
          <dgm:resizeHandles val="exact"/>
        </dgm:presLayoutVars>
      </dgm:prSet>
      <dgm:spPr/>
    </dgm:pt>
    <dgm:pt modelId="{DD591AC7-4784-43A2-B2CB-0F800FAA7158}" type="pres">
      <dgm:prSet presAssocID="{8472E6E3-F81E-443C-BDAC-74C7E06B2C6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625EEE0-9210-4019-9297-62D527D4AA21}" type="pres">
      <dgm:prSet presAssocID="{FE88378F-FFFE-487C-BB76-BECD13477832}" presName="spacer" presStyleCnt="0"/>
      <dgm:spPr/>
    </dgm:pt>
    <dgm:pt modelId="{0EDA054F-FD1F-4602-8B93-3BE5E367C49A}" type="pres">
      <dgm:prSet presAssocID="{C5FF4F15-DB45-4EBB-B98B-D7BC738B634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16C5C50-3DA9-4988-B8FE-6E8E6CC1B91F}" type="pres">
      <dgm:prSet presAssocID="{7F334343-7097-4E9C-8521-D9C380DD75DA}" presName="spacer" presStyleCnt="0"/>
      <dgm:spPr/>
    </dgm:pt>
    <dgm:pt modelId="{ABFF965D-AF52-41B4-BF21-F993B6B71849}" type="pres">
      <dgm:prSet presAssocID="{513DA01E-C126-4FEB-AD01-37CE4E49D6C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9FAF51C-6BA8-4E5C-9EC3-F54C132FCCE1}" type="pres">
      <dgm:prSet presAssocID="{FDB5F378-3117-4D44-8C23-C84D4B6724FF}" presName="spacer" presStyleCnt="0"/>
      <dgm:spPr/>
    </dgm:pt>
    <dgm:pt modelId="{C991F753-F20A-4D35-A1CF-10019B3D59FE}" type="pres">
      <dgm:prSet presAssocID="{2B747DD8-275E-497F-B7AA-4008348765E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1E9F63B-9A22-4B8D-AF8D-214A90A965B3}" type="presOf" srcId="{8472E6E3-F81E-443C-BDAC-74C7E06B2C61}" destId="{DD591AC7-4784-43A2-B2CB-0F800FAA7158}" srcOrd="0" destOrd="0" presId="urn:microsoft.com/office/officeart/2005/8/layout/vList2"/>
    <dgm:cxn modelId="{D7CFE183-3170-4F82-9ECB-1C878A601B56}" type="presOf" srcId="{A9C9206D-54CD-4916-B247-9A0AF1CB2576}" destId="{891E9025-E053-4B4F-A3E7-E7DFFE336EE0}" srcOrd="0" destOrd="0" presId="urn:microsoft.com/office/officeart/2005/8/layout/vList2"/>
    <dgm:cxn modelId="{B7F94798-C6A7-4AE4-87B4-E2730800CAEE}" srcId="{A9C9206D-54CD-4916-B247-9A0AF1CB2576}" destId="{8472E6E3-F81E-443C-BDAC-74C7E06B2C61}" srcOrd="0" destOrd="0" parTransId="{6DBE4132-3ED1-4F89-844C-55AC8AF3D3E3}" sibTransId="{FE88378F-FFFE-487C-BB76-BECD13477832}"/>
    <dgm:cxn modelId="{C066F4B8-F5DA-4F36-826B-FF0D4C82A045}" type="presOf" srcId="{513DA01E-C126-4FEB-AD01-37CE4E49D6CF}" destId="{ABFF965D-AF52-41B4-BF21-F993B6B71849}" srcOrd="0" destOrd="0" presId="urn:microsoft.com/office/officeart/2005/8/layout/vList2"/>
    <dgm:cxn modelId="{B24E0BC8-CE27-4E5A-881A-A17D6A5E568D}" type="presOf" srcId="{C5FF4F15-DB45-4EBB-B98B-D7BC738B634C}" destId="{0EDA054F-FD1F-4602-8B93-3BE5E367C49A}" srcOrd="0" destOrd="0" presId="urn:microsoft.com/office/officeart/2005/8/layout/vList2"/>
    <dgm:cxn modelId="{7CF06ED6-9562-469A-9E58-AB35A3538E12}" srcId="{A9C9206D-54CD-4916-B247-9A0AF1CB2576}" destId="{2B747DD8-275E-497F-B7AA-4008348765E1}" srcOrd="3" destOrd="0" parTransId="{37B090DF-00F7-4F80-9CB2-976C7F894186}" sibTransId="{F31F175B-8CE0-4E26-B281-197B56362723}"/>
    <dgm:cxn modelId="{1963E8FA-49BC-48B5-A037-F9E11C54CDB0}" type="presOf" srcId="{2B747DD8-275E-497F-B7AA-4008348765E1}" destId="{C991F753-F20A-4D35-A1CF-10019B3D59FE}" srcOrd="0" destOrd="0" presId="urn:microsoft.com/office/officeart/2005/8/layout/vList2"/>
    <dgm:cxn modelId="{F59EC8FB-E15E-45B8-8CB1-9D4D86FE04DC}" srcId="{A9C9206D-54CD-4916-B247-9A0AF1CB2576}" destId="{C5FF4F15-DB45-4EBB-B98B-D7BC738B634C}" srcOrd="1" destOrd="0" parTransId="{6077BBBA-084A-43DD-9C42-7B3DE5572D92}" sibTransId="{7F334343-7097-4E9C-8521-D9C380DD75DA}"/>
    <dgm:cxn modelId="{EB5FD3FD-A21E-41A3-8819-781838703C39}" srcId="{A9C9206D-54CD-4916-B247-9A0AF1CB2576}" destId="{513DA01E-C126-4FEB-AD01-37CE4E49D6CF}" srcOrd="2" destOrd="0" parTransId="{B54F4CDE-036D-4072-AA85-3F85FA7FA5FB}" sibTransId="{FDB5F378-3117-4D44-8C23-C84D4B6724FF}"/>
    <dgm:cxn modelId="{3C5590B1-E33F-4BA2-8E4B-4FF924B9C126}" type="presParOf" srcId="{891E9025-E053-4B4F-A3E7-E7DFFE336EE0}" destId="{DD591AC7-4784-43A2-B2CB-0F800FAA7158}" srcOrd="0" destOrd="0" presId="urn:microsoft.com/office/officeart/2005/8/layout/vList2"/>
    <dgm:cxn modelId="{798BC98B-D0B8-44A5-9DA6-921F50D4A6CA}" type="presParOf" srcId="{891E9025-E053-4B4F-A3E7-E7DFFE336EE0}" destId="{F625EEE0-9210-4019-9297-62D527D4AA21}" srcOrd="1" destOrd="0" presId="urn:microsoft.com/office/officeart/2005/8/layout/vList2"/>
    <dgm:cxn modelId="{9799A77B-F597-4694-84FE-DA50A6BBF080}" type="presParOf" srcId="{891E9025-E053-4B4F-A3E7-E7DFFE336EE0}" destId="{0EDA054F-FD1F-4602-8B93-3BE5E367C49A}" srcOrd="2" destOrd="0" presId="urn:microsoft.com/office/officeart/2005/8/layout/vList2"/>
    <dgm:cxn modelId="{811F03E1-79E5-4691-BD28-88BC8916780A}" type="presParOf" srcId="{891E9025-E053-4B4F-A3E7-E7DFFE336EE0}" destId="{016C5C50-3DA9-4988-B8FE-6E8E6CC1B91F}" srcOrd="3" destOrd="0" presId="urn:microsoft.com/office/officeart/2005/8/layout/vList2"/>
    <dgm:cxn modelId="{8382D184-351B-4F3F-A43C-0241843A9470}" type="presParOf" srcId="{891E9025-E053-4B4F-A3E7-E7DFFE336EE0}" destId="{ABFF965D-AF52-41B4-BF21-F993B6B71849}" srcOrd="4" destOrd="0" presId="urn:microsoft.com/office/officeart/2005/8/layout/vList2"/>
    <dgm:cxn modelId="{FEEDAE6B-AFF4-4C41-B77F-2040B32156E8}" type="presParOf" srcId="{891E9025-E053-4B4F-A3E7-E7DFFE336EE0}" destId="{99FAF51C-6BA8-4E5C-9EC3-F54C132FCCE1}" srcOrd="5" destOrd="0" presId="urn:microsoft.com/office/officeart/2005/8/layout/vList2"/>
    <dgm:cxn modelId="{237FF411-8CDA-4A57-AF65-DF8132F615F9}" type="presParOf" srcId="{891E9025-E053-4B4F-A3E7-E7DFFE336EE0}" destId="{C991F753-F20A-4D35-A1CF-10019B3D59F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75F336-1E3D-40BB-AEA7-B0DCF3FCDD93}">
      <dsp:nvSpPr>
        <dsp:cNvPr id="0" name=""/>
        <dsp:cNvSpPr/>
      </dsp:nvSpPr>
      <dsp:spPr>
        <a:xfrm>
          <a:off x="0" y="1875"/>
          <a:ext cx="6652090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F40787D-7470-4681-B4A2-01B5BFC64E79}">
      <dsp:nvSpPr>
        <dsp:cNvPr id="0" name=""/>
        <dsp:cNvSpPr/>
      </dsp:nvSpPr>
      <dsp:spPr>
        <a:xfrm>
          <a:off x="0" y="1875"/>
          <a:ext cx="6652090" cy="639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Investors </a:t>
          </a:r>
          <a:endParaRPr lang="en-US" sz="2200" kern="1200" dirty="0"/>
        </a:p>
      </dsp:txBody>
      <dsp:txXfrm>
        <a:off x="0" y="1875"/>
        <a:ext cx="6652090" cy="639403"/>
      </dsp:txXfrm>
    </dsp:sp>
    <dsp:sp modelId="{0E9FC1BA-9D98-4F30-AB83-B3B9EF491317}">
      <dsp:nvSpPr>
        <dsp:cNvPr id="0" name=""/>
        <dsp:cNvSpPr/>
      </dsp:nvSpPr>
      <dsp:spPr>
        <a:xfrm>
          <a:off x="0" y="641279"/>
          <a:ext cx="6652090" cy="0"/>
        </a:xfrm>
        <a:prstGeom prst="line">
          <a:avLst/>
        </a:prstGeom>
        <a:gradFill rotWithShape="0">
          <a:gsLst>
            <a:gs pos="0">
              <a:schemeClr val="accent5">
                <a:hueOff val="-302046"/>
                <a:satOff val="64"/>
                <a:lumOff val="-137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02046"/>
                <a:satOff val="64"/>
                <a:lumOff val="-137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02046"/>
                <a:satOff val="64"/>
                <a:lumOff val="-137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302046"/>
              <a:satOff val="64"/>
              <a:lumOff val="-137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FD2DBE5-75AC-4AA2-8071-4E4AD47597A5}">
      <dsp:nvSpPr>
        <dsp:cNvPr id="0" name=""/>
        <dsp:cNvSpPr/>
      </dsp:nvSpPr>
      <dsp:spPr>
        <a:xfrm>
          <a:off x="0" y="641279"/>
          <a:ext cx="6652090" cy="639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The depository </a:t>
          </a:r>
          <a:endParaRPr lang="en-US" sz="2200" kern="1200" dirty="0"/>
        </a:p>
      </dsp:txBody>
      <dsp:txXfrm>
        <a:off x="0" y="641279"/>
        <a:ext cx="6652090" cy="639403"/>
      </dsp:txXfrm>
    </dsp:sp>
    <dsp:sp modelId="{D3AFBA2B-30E4-4D5A-AD5E-AEB485F4C152}">
      <dsp:nvSpPr>
        <dsp:cNvPr id="0" name=""/>
        <dsp:cNvSpPr/>
      </dsp:nvSpPr>
      <dsp:spPr>
        <a:xfrm>
          <a:off x="0" y="1280683"/>
          <a:ext cx="6652090" cy="0"/>
        </a:xfrm>
        <a:prstGeom prst="line">
          <a:avLst/>
        </a:prstGeom>
        <a:gradFill rotWithShape="0">
          <a:gsLst>
            <a:gs pos="0">
              <a:schemeClr val="accent5">
                <a:hueOff val="-604092"/>
                <a:satOff val="128"/>
                <a:lumOff val="-274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04092"/>
                <a:satOff val="128"/>
                <a:lumOff val="-274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04092"/>
                <a:satOff val="128"/>
                <a:lumOff val="-274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04092"/>
              <a:satOff val="128"/>
              <a:lumOff val="-274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45A853-E34A-4DF1-8C04-9A75CCADB265}">
      <dsp:nvSpPr>
        <dsp:cNvPr id="0" name=""/>
        <dsp:cNvSpPr/>
      </dsp:nvSpPr>
      <dsp:spPr>
        <a:xfrm>
          <a:off x="0" y="1280683"/>
          <a:ext cx="6652090" cy="639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latin typeface="Walbaum Display"/>
            </a:rPr>
            <a:t>      </a:t>
          </a:r>
          <a:r>
            <a:rPr lang="en-GB" sz="2200" kern="1200" dirty="0"/>
            <a:t>1.NSDL(national </a:t>
          </a:r>
          <a:r>
            <a:rPr lang="en-GB" sz="2200" kern="1200" dirty="0">
              <a:latin typeface="Walbaum Display"/>
            </a:rPr>
            <a:t>securities </a:t>
          </a:r>
          <a:r>
            <a:rPr lang="en-GB" sz="2200" kern="1200" dirty="0"/>
            <a:t>depository ltd.)</a:t>
          </a:r>
          <a:endParaRPr lang="en-US" sz="2200" kern="1200" dirty="0"/>
        </a:p>
      </dsp:txBody>
      <dsp:txXfrm>
        <a:off x="0" y="1280683"/>
        <a:ext cx="6652090" cy="639403"/>
      </dsp:txXfrm>
    </dsp:sp>
    <dsp:sp modelId="{75A1EF0A-1FAB-4F83-949A-2D4AC1924525}">
      <dsp:nvSpPr>
        <dsp:cNvPr id="0" name=""/>
        <dsp:cNvSpPr/>
      </dsp:nvSpPr>
      <dsp:spPr>
        <a:xfrm>
          <a:off x="0" y="1920087"/>
          <a:ext cx="6652090" cy="0"/>
        </a:xfrm>
        <a:prstGeom prst="line">
          <a:avLst/>
        </a:prstGeom>
        <a:gradFill rotWithShape="0">
          <a:gsLst>
            <a:gs pos="0">
              <a:schemeClr val="accent5">
                <a:hueOff val="-906138"/>
                <a:satOff val="192"/>
                <a:lumOff val="-411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906138"/>
                <a:satOff val="192"/>
                <a:lumOff val="-411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06138"/>
                <a:satOff val="192"/>
                <a:lumOff val="-411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906138"/>
              <a:satOff val="192"/>
              <a:lumOff val="-411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2F4413-1122-4159-9409-415C10234C16}">
      <dsp:nvSpPr>
        <dsp:cNvPr id="0" name=""/>
        <dsp:cNvSpPr/>
      </dsp:nvSpPr>
      <dsp:spPr>
        <a:xfrm>
          <a:off x="0" y="1920086"/>
          <a:ext cx="6652090" cy="639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latin typeface="Walbaum Display"/>
            </a:rPr>
            <a:t>      2</a:t>
          </a:r>
          <a:r>
            <a:rPr lang="en-GB" sz="2200" kern="1200" dirty="0"/>
            <a:t>.CSDIL(central depository</a:t>
          </a:r>
          <a:r>
            <a:rPr lang="en-GB" sz="2200" kern="1200" dirty="0">
              <a:latin typeface="Walbaum Display"/>
            </a:rPr>
            <a:t> </a:t>
          </a:r>
          <a:r>
            <a:rPr lang="en-GB" sz="2200" kern="1200" dirty="0"/>
            <a:t>of securities India</a:t>
          </a:r>
          <a:r>
            <a:rPr lang="en-GB" sz="2200" kern="1200" dirty="0">
              <a:latin typeface="Walbaum Display"/>
            </a:rPr>
            <a:t> </a:t>
          </a:r>
          <a:r>
            <a:rPr lang="en-GB" sz="2200" kern="1200" dirty="0"/>
            <a:t>ltd.)</a:t>
          </a:r>
          <a:endParaRPr lang="en-US" sz="2200" kern="1200" dirty="0"/>
        </a:p>
      </dsp:txBody>
      <dsp:txXfrm>
        <a:off x="0" y="1920086"/>
        <a:ext cx="6652090" cy="639403"/>
      </dsp:txXfrm>
    </dsp:sp>
    <dsp:sp modelId="{71EAEC5E-E83D-45E5-82BC-B86583C9E9B9}">
      <dsp:nvSpPr>
        <dsp:cNvPr id="0" name=""/>
        <dsp:cNvSpPr/>
      </dsp:nvSpPr>
      <dsp:spPr>
        <a:xfrm>
          <a:off x="0" y="2559490"/>
          <a:ext cx="6652090" cy="0"/>
        </a:xfrm>
        <a:prstGeom prst="line">
          <a:avLst/>
        </a:prstGeom>
        <a:gradFill rotWithShape="0">
          <a:gsLst>
            <a:gs pos="0">
              <a:schemeClr val="accent5">
                <a:hueOff val="-1208184"/>
                <a:satOff val="256"/>
                <a:lumOff val="-549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08184"/>
                <a:satOff val="256"/>
                <a:lumOff val="-549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08184"/>
                <a:satOff val="256"/>
                <a:lumOff val="-549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1208184"/>
              <a:satOff val="256"/>
              <a:lumOff val="-549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0E4F178-3E42-4D43-9268-9D331B208C59}">
      <dsp:nvSpPr>
        <dsp:cNvPr id="0" name=""/>
        <dsp:cNvSpPr/>
      </dsp:nvSpPr>
      <dsp:spPr>
        <a:xfrm>
          <a:off x="0" y="2559490"/>
          <a:ext cx="6652090" cy="639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The depository participants </a:t>
          </a:r>
          <a:endParaRPr lang="en-US" sz="2200" kern="1200" dirty="0"/>
        </a:p>
      </dsp:txBody>
      <dsp:txXfrm>
        <a:off x="0" y="2559490"/>
        <a:ext cx="6652090" cy="639403"/>
      </dsp:txXfrm>
    </dsp:sp>
    <dsp:sp modelId="{01A3374A-ABAF-4ED5-BF5A-F39414991BBC}">
      <dsp:nvSpPr>
        <dsp:cNvPr id="0" name=""/>
        <dsp:cNvSpPr/>
      </dsp:nvSpPr>
      <dsp:spPr>
        <a:xfrm>
          <a:off x="0" y="3198894"/>
          <a:ext cx="6652090" cy="0"/>
        </a:xfrm>
        <a:prstGeom prst="line">
          <a:avLst/>
        </a:prstGeom>
        <a:gradFill rotWithShape="0">
          <a:gsLst>
            <a:gs pos="0">
              <a:schemeClr val="accent5">
                <a:hueOff val="-1510230"/>
                <a:satOff val="320"/>
                <a:lumOff val="-686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510230"/>
                <a:satOff val="320"/>
                <a:lumOff val="-686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510230"/>
                <a:satOff val="320"/>
                <a:lumOff val="-686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1510230"/>
              <a:satOff val="320"/>
              <a:lumOff val="-686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5761247-567F-46AB-BE36-94138474E9EF}">
      <dsp:nvSpPr>
        <dsp:cNvPr id="0" name=""/>
        <dsp:cNvSpPr/>
      </dsp:nvSpPr>
      <dsp:spPr>
        <a:xfrm>
          <a:off x="0" y="3198894"/>
          <a:ext cx="6652090" cy="6394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The issuing company</a:t>
          </a:r>
          <a:endParaRPr lang="en-US" sz="2200" kern="1200" dirty="0"/>
        </a:p>
      </dsp:txBody>
      <dsp:txXfrm>
        <a:off x="0" y="3198894"/>
        <a:ext cx="6652090" cy="6394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591AC7-4784-43A2-B2CB-0F800FAA7158}">
      <dsp:nvSpPr>
        <dsp:cNvPr id="0" name=""/>
        <dsp:cNvSpPr/>
      </dsp:nvSpPr>
      <dsp:spPr>
        <a:xfrm>
          <a:off x="0" y="31105"/>
          <a:ext cx="6687205" cy="1235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•</a:t>
          </a:r>
          <a:r>
            <a:rPr lang="en-GB" sz="1600" b="1" kern="1200"/>
            <a:t> Online trading in securities refers to the facility of investor being able to place his own orders using the internet trading platform offered by the trading member viz., the broker.</a:t>
          </a:r>
          <a:endParaRPr lang="en-US" sz="1600" kern="1200"/>
        </a:p>
      </dsp:txBody>
      <dsp:txXfrm>
        <a:off x="60313" y="91418"/>
        <a:ext cx="6566579" cy="1114894"/>
      </dsp:txXfrm>
    </dsp:sp>
    <dsp:sp modelId="{0EDA054F-FD1F-4602-8B93-3BE5E367C49A}">
      <dsp:nvSpPr>
        <dsp:cNvPr id="0" name=""/>
        <dsp:cNvSpPr/>
      </dsp:nvSpPr>
      <dsp:spPr>
        <a:xfrm>
          <a:off x="0" y="1312706"/>
          <a:ext cx="6687205" cy="1235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• The offers so placed by the investors using internet would be routed through the trading member.</a:t>
          </a:r>
          <a:endParaRPr lang="en-US" sz="1600" kern="1200"/>
        </a:p>
      </dsp:txBody>
      <dsp:txXfrm>
        <a:off x="60313" y="1373019"/>
        <a:ext cx="6566579" cy="1114894"/>
      </dsp:txXfrm>
    </dsp:sp>
    <dsp:sp modelId="{ABFF965D-AF52-41B4-BF21-F993B6B71849}">
      <dsp:nvSpPr>
        <dsp:cNvPr id="0" name=""/>
        <dsp:cNvSpPr/>
      </dsp:nvSpPr>
      <dsp:spPr>
        <a:xfrm>
          <a:off x="0" y="2594306"/>
          <a:ext cx="6687205" cy="1235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• It is continuously growing and has a huge market potential.</a:t>
          </a:r>
          <a:endParaRPr lang="en-US" sz="1600" kern="1200"/>
        </a:p>
      </dsp:txBody>
      <dsp:txXfrm>
        <a:off x="60313" y="2654619"/>
        <a:ext cx="6566579" cy="1114894"/>
      </dsp:txXfrm>
    </dsp:sp>
    <dsp:sp modelId="{C991F753-F20A-4D35-A1CF-10019B3D59FE}">
      <dsp:nvSpPr>
        <dsp:cNvPr id="0" name=""/>
        <dsp:cNvSpPr/>
      </dsp:nvSpPr>
      <dsp:spPr>
        <a:xfrm>
          <a:off x="0" y="3875906"/>
          <a:ext cx="6687205" cy="1235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• Online trading started in india in February 2000 when a couple of brokers started offering an online trading platform for their customers.</a:t>
          </a:r>
          <a:endParaRPr lang="en-US" sz="1600" kern="1200"/>
        </a:p>
      </dsp:txBody>
      <dsp:txXfrm>
        <a:off x="60313" y="3936219"/>
        <a:ext cx="6566579" cy="11148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7AF7A56-0E50-47A6-A328-8C580A1EDBF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68EDA2-72E2-4574-96D0-12A27C2922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7566F5-374D-49A7-99F5-1063ECBDD81B}" type="datetime1">
              <a:rPr lang="en-GB" smtClean="0"/>
              <a:t>20/01/2023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A5B68D-D5C6-4567-954C-23ADF456E9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72477-4579-4CF8-A964-C749A53F901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38CEB-EDD1-480C-ACF9-58A0CE5386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13236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C83149-8796-4615-B2BE-34BF74D18C9D}" type="datetime1">
              <a:rPr lang="en-GB" smtClean="0"/>
              <a:pPr/>
              <a:t>20/01/2023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39E46-51A4-488F-821E-39D21C326696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723784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39E46-51A4-488F-821E-39D21C32669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337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691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82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687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97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119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7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672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69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594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05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0316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1/20/2023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7338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7.jpeg"/><Relationship Id="rId7" Type="http://schemas.openxmlformats.org/officeDocument/2006/relationships/diagramColors" Target="../diagrams/colors2.xm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tuptalky.com/top-demat-account-opening-platforms/#Groww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be.com/shorts/r0u9w31Jpm8?si=EnSIkaIECMiOmarE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tuptalky.com/top-demat-account-opening-platforms/#Zerodha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4">
            <a:extLst>
              <a:ext uri="{FF2B5EF4-FFF2-40B4-BE49-F238E27FC236}">
                <a16:creationId xmlns:a16="http://schemas.microsoft.com/office/drawing/2014/main" id="{C3B0A228-9EA3-4009-A82E-9402BBC72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3376605B-B311-4691-9B2A-1684D1F5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A48B4D-CE9B-187E-983F-93A50E1DD9C2}"/>
              </a:ext>
            </a:extLst>
          </p:cNvPr>
          <p:cNvSpPr txBox="1"/>
          <p:nvPr/>
        </p:nvSpPr>
        <p:spPr>
          <a:xfrm>
            <a:off x="1143000" y="1181101"/>
            <a:ext cx="5202381" cy="199851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1" i="1" u="sng" cap="all" spc="300" dirty="0">
                <a:latin typeface="+mj-lt"/>
                <a:ea typeface="+mj-ea"/>
                <a:cs typeface="+mj-cs"/>
              </a:rPr>
              <a:t>Demat account and online trading </a:t>
            </a:r>
            <a:endParaRPr lang="en-US" sz="3400" cap="all" spc="300" dirty="0">
              <a:latin typeface="+mj-lt"/>
              <a:ea typeface="+mj-ea"/>
              <a:cs typeface="+mj-cs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0C40FC6-F06C-437F-A877-019DFC43F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34482" y="0"/>
            <a:ext cx="9957519" cy="6858000"/>
          </a:xfrm>
          <a:custGeom>
            <a:avLst/>
            <a:gdLst>
              <a:gd name="connsiteX0" fmla="*/ 6878624 w 9957519"/>
              <a:gd name="connsiteY0" fmla="*/ 0 h 6858000"/>
              <a:gd name="connsiteX1" fmla="*/ 9957519 w 9957519"/>
              <a:gd name="connsiteY1" fmla="*/ 0 h 6858000"/>
              <a:gd name="connsiteX2" fmla="*/ 9957519 w 9957519"/>
              <a:gd name="connsiteY2" fmla="*/ 1557082 h 6858000"/>
              <a:gd name="connsiteX3" fmla="*/ 5311608 w 9957519"/>
              <a:gd name="connsiteY3" fmla="*/ 6858000 h 6858000"/>
              <a:gd name="connsiteX4" fmla="*/ 868032 w 9957519"/>
              <a:gd name="connsiteY4" fmla="*/ 6858000 h 6858000"/>
              <a:gd name="connsiteX5" fmla="*/ 0 w 9957519"/>
              <a:gd name="connsiteY5" fmla="*/ 0 h 6858000"/>
              <a:gd name="connsiteX6" fmla="*/ 6878624 w 9957519"/>
              <a:gd name="connsiteY6" fmla="*/ 0 h 6858000"/>
              <a:gd name="connsiteX7" fmla="*/ 0 w 9957519"/>
              <a:gd name="connsiteY7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57519" h="6858000">
                <a:moveTo>
                  <a:pt x="6878624" y="0"/>
                </a:moveTo>
                <a:lnTo>
                  <a:pt x="9957519" y="0"/>
                </a:lnTo>
                <a:lnTo>
                  <a:pt x="9957519" y="1557082"/>
                </a:lnTo>
                <a:lnTo>
                  <a:pt x="5311608" y="6858000"/>
                </a:lnTo>
                <a:lnTo>
                  <a:pt x="868032" y="6858000"/>
                </a:lnTo>
                <a:close/>
                <a:moveTo>
                  <a:pt x="0" y="0"/>
                </a:moveTo>
                <a:lnTo>
                  <a:pt x="6878624" y="0"/>
                </a:ln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10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FE2F2B4E-64F1-ADF0-D6ED-2AF7D3043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7669" y="244377"/>
            <a:ext cx="2066592" cy="2066592"/>
          </a:xfrm>
          <a:prstGeom prst="rect">
            <a:avLst/>
          </a:prstGeom>
        </p:spPr>
      </p:pic>
      <p:pic>
        <p:nvPicPr>
          <p:cNvPr id="11" name="Picture 23">
            <a:extLst>
              <a:ext uri="{FF2B5EF4-FFF2-40B4-BE49-F238E27FC236}">
                <a16:creationId xmlns:a16="http://schemas.microsoft.com/office/drawing/2014/main" id="{9872D67F-E0E6-6A94-E8A8-BF0EB8CD5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919" y="4933719"/>
            <a:ext cx="2894592" cy="1628208"/>
          </a:xfrm>
          <a:prstGeom prst="rect">
            <a:avLst/>
          </a:prstGeom>
        </p:spPr>
      </p:pic>
      <p:pic>
        <p:nvPicPr>
          <p:cNvPr id="24" name="Picture 29">
            <a:extLst>
              <a:ext uri="{FF2B5EF4-FFF2-40B4-BE49-F238E27FC236}">
                <a16:creationId xmlns:a16="http://schemas.microsoft.com/office/drawing/2014/main" id="{22D1058D-93E9-4E79-52A6-E785D530F6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1816" y="2821942"/>
            <a:ext cx="2989383" cy="168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82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685B57F6-59DE-4274-A37C-F47FE4E42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Logo&#10;&#10;Description automatically generated">
            <a:extLst>
              <a:ext uri="{FF2B5EF4-FFF2-40B4-BE49-F238E27FC236}">
                <a16:creationId xmlns:a16="http://schemas.microsoft.com/office/drawing/2014/main" id="{10B5D033-093D-BF15-4F3A-420FE0B51B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65" r="15161" b="1"/>
          <a:stretch/>
        </p:blipFill>
        <p:spPr>
          <a:xfrm>
            <a:off x="3093268" y="10"/>
            <a:ext cx="9098732" cy="6857990"/>
          </a:xfrm>
          <a:custGeom>
            <a:avLst/>
            <a:gdLst/>
            <a:ahLst/>
            <a:cxn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10" name="Freeform: Shape 12">
            <a:extLst>
              <a:ext uri="{FF2B5EF4-FFF2-40B4-BE49-F238E27FC236}">
                <a16:creationId xmlns:a16="http://schemas.microsoft.com/office/drawing/2014/main" id="{C8C63406-9171-4282-BAAB-2DDC6831F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295" y="-2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5A6C4E-5CA2-0956-2AEE-D1B28E2A3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72937"/>
            <a:ext cx="5920740" cy="136089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800" cap="all" dirty="0">
                <a:ea typeface="+mj-lt"/>
                <a:cs typeface="+mj-lt"/>
              </a:rPr>
              <a:t>National securities depository limited (nsdl)</a:t>
            </a:r>
            <a:br>
              <a:rPr lang="en-GB" sz="2800" cap="all" dirty="0">
                <a:ea typeface="+mj-lt"/>
                <a:cs typeface="+mj-lt"/>
              </a:rPr>
            </a:br>
            <a:endParaRPr lang="en-GB" sz="2800" cap="all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11B38-7130-2F57-6933-36472E21D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2" y="2332029"/>
            <a:ext cx="5524664" cy="384017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1800" dirty="0">
                <a:ea typeface="+mn-lt"/>
                <a:cs typeface="+mn-lt"/>
              </a:rPr>
              <a:t>Establish in august 1996 as the first depository in India.</a:t>
            </a:r>
            <a:endParaRPr lang="en-GB" sz="1800" dirty="0"/>
          </a:p>
          <a:p>
            <a:pPr>
              <a:lnSpc>
                <a:spcPct val="110000"/>
              </a:lnSpc>
            </a:pPr>
            <a:r>
              <a:rPr lang="en-GB" sz="1800" dirty="0">
                <a:ea typeface="+mn-lt"/>
                <a:cs typeface="+mn-lt"/>
              </a:rPr>
              <a:t>This depository promoted by institutions of national stature responsible for economic development of the country has since established a national infrastructure of international standards that handles most of the securities held and settled in dematerialized form in the Indian capital market.</a:t>
            </a:r>
            <a:endParaRPr lang="en-GB" sz="1800" dirty="0"/>
          </a:p>
          <a:p>
            <a:pPr>
              <a:lnSpc>
                <a:spcPct val="110000"/>
              </a:lnSpc>
            </a:pPr>
            <a:r>
              <a:rPr lang="en-GB" sz="1800" dirty="0">
                <a:ea typeface="+mn-lt"/>
                <a:cs typeface="+mn-lt"/>
              </a:rPr>
              <a:t>NSDL has around 1,23,84,644 investors associated with it currently and has 14,336 service centers all over India.</a:t>
            </a:r>
            <a:endParaRPr lang="en-GB" sz="1800" dirty="0"/>
          </a:p>
          <a:p>
            <a:pPr>
              <a:lnSpc>
                <a:spcPct val="110000"/>
              </a:lnSpc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674854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327AB4C5-0719-4E35-87CD-199EB59E3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10">
            <a:extLst>
              <a:ext uri="{FF2B5EF4-FFF2-40B4-BE49-F238E27FC236}">
                <a16:creationId xmlns:a16="http://schemas.microsoft.com/office/drawing/2014/main" id="{6AD2284B-B8B7-4BE1-A9DE-32E5FCF7B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C1FFBF-A1CD-CD39-1A40-F98C29DAC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2157" y="4661939"/>
            <a:ext cx="5946841" cy="1510261"/>
          </a:xfrm>
        </p:spPr>
        <p:txBody>
          <a:bodyPr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GB" sz="3400" cap="all">
                <a:ea typeface="+mj-lt"/>
                <a:cs typeface="+mj-lt"/>
              </a:rPr>
              <a:t>Central depository of service limited (</a:t>
            </a:r>
            <a:r>
              <a:rPr lang="en-GB" sz="3400" cap="all" err="1">
                <a:ea typeface="+mj-lt"/>
                <a:cs typeface="+mj-lt"/>
              </a:rPr>
              <a:t>cdsl</a:t>
            </a:r>
            <a:r>
              <a:rPr lang="en-GB" sz="3400" cap="all">
                <a:ea typeface="+mj-lt"/>
                <a:cs typeface="+mj-lt"/>
              </a:rPr>
              <a:t>)</a:t>
            </a:r>
            <a:endParaRPr lang="en-US" sz="3400"/>
          </a:p>
        </p:txBody>
      </p:sp>
      <p:pic>
        <p:nvPicPr>
          <p:cNvPr id="4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2E5E824-6155-BB2E-B482-3684928A6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33" y="1597216"/>
            <a:ext cx="4636744" cy="183151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DF22B-1FCF-30F0-9E80-1B6541B50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5910" y="774236"/>
            <a:ext cx="4437055" cy="347706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GB" sz="1400" b="1" dirty="0">
                <a:solidFill>
                  <a:schemeClr val="accent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CDSL received the certificate of commencement of business from SEBI in February,1999. </a:t>
            </a:r>
            <a:endParaRPr lang="en-GB" sz="1400" b="1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r">
              <a:lnSpc>
                <a:spcPct val="110000"/>
              </a:lnSpc>
            </a:pPr>
            <a:r>
              <a:rPr lang="en-GB" sz="1400" b="1" dirty="0">
                <a:solidFill>
                  <a:schemeClr val="accent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All leading stock exchange like the national stock exchange, Calcutta stock exchange, Delhi stock exchange, the stock exchange , Ahmedabad etc, have establish connectively with CDSL.</a:t>
            </a:r>
            <a:endParaRPr lang="en-GB" sz="1400" b="1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r">
              <a:lnSpc>
                <a:spcPct val="110000"/>
              </a:lnSpc>
            </a:pPr>
            <a:r>
              <a:rPr lang="en-GB" sz="1400" b="1" dirty="0">
                <a:solidFill>
                  <a:schemeClr val="accent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Currently around 81 lakh investors and 12000 companies  have admitted their securities , units of mutual funds, certificate of deposits etc. into the CDSL system.</a:t>
            </a:r>
            <a:endParaRPr lang="en-GB" sz="1400" b="1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r">
              <a:lnSpc>
                <a:spcPct val="110000"/>
              </a:lnSpc>
            </a:pPr>
            <a:r>
              <a:rPr lang="en-GB" sz="1400" b="1" dirty="0">
                <a:solidFill>
                  <a:schemeClr val="accent2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CDSL has around 568 depository participants (DPs) in around 13000 different locations all over India.  </a:t>
            </a:r>
            <a:endParaRPr lang="en-GB" sz="1400" b="1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r">
              <a:lnSpc>
                <a:spcPct val="110000"/>
              </a:lnSpc>
            </a:pPr>
            <a:endParaRPr lang="en-GB" sz="11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25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D57F13B-6973-4CE9-92F3-5EC476ED9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CADBB45A-9C89-D000-99F6-E7819D9AA0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29" r="2" b="2"/>
          <a:stretch/>
        </p:blipFill>
        <p:spPr>
          <a:xfrm>
            <a:off x="997355" y="433904"/>
            <a:ext cx="10233603" cy="554623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BABBB3-9834-451A-9C3E-59630549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449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685B57F6-59DE-4274-A37C-F47FE4E42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 descr="Calculator, pen, compass, money and a paper with graphs printed on it">
            <a:extLst>
              <a:ext uri="{FF2B5EF4-FFF2-40B4-BE49-F238E27FC236}">
                <a16:creationId xmlns:a16="http://schemas.microsoft.com/office/drawing/2014/main" id="{9A55B34D-DDD0-68C4-4FBF-4BD9505DE0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17" r="9320" b="8"/>
          <a:stretch/>
        </p:blipFill>
        <p:spPr>
          <a:xfrm>
            <a:off x="3093268" y="10"/>
            <a:ext cx="9098732" cy="6857990"/>
          </a:xfrm>
          <a:custGeom>
            <a:avLst/>
            <a:gdLst/>
            <a:ahLst/>
            <a:cxn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C8C63406-9171-4282-BAAB-2DDC6831F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295" y="-2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4CC6EA-126F-59A8-7D56-66DC0CC6F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794" y="872937"/>
            <a:ext cx="5920740" cy="1360898"/>
          </a:xfrm>
        </p:spPr>
        <p:txBody>
          <a:bodyPr>
            <a:noAutofit/>
          </a:bodyPr>
          <a:lstStyle/>
          <a:p>
            <a:r>
              <a:rPr lang="en-GB" b="1" cap="all" dirty="0">
                <a:ea typeface="+mj-lt"/>
                <a:cs typeface="+mj-lt"/>
              </a:rPr>
              <a:t>Other benefits :</a:t>
            </a:r>
            <a:endParaRPr lang="en-US" b="1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C53CD-59C2-0ABF-6AFE-2F8D4B71E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795" y="2332029"/>
            <a:ext cx="5051699" cy="384017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10000"/>
              </a:lnSpc>
            </a:pPr>
            <a:r>
              <a:rPr lang="en-GB" b="1" dirty="0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</a:rPr>
              <a:t>Allotment directly in </a:t>
            </a:r>
            <a:r>
              <a:rPr lang="en-GB" b="1" dirty="0" err="1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</a:rPr>
              <a:t>demat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</a:rPr>
              <a:t> from possible</a:t>
            </a:r>
            <a:endParaRPr lang="en-GB" b="1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GB" b="1" dirty="0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</a:rPr>
              <a:t>Pledge of </a:t>
            </a:r>
            <a:r>
              <a:rPr lang="en-GB" b="1" dirty="0" err="1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</a:rPr>
              <a:t>demat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</a:rPr>
              <a:t> holdings possible</a:t>
            </a:r>
            <a:endParaRPr lang="en-GB" b="1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GB" b="1" dirty="0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</a:rPr>
              <a:t>Lending /borrowing of </a:t>
            </a:r>
            <a:r>
              <a:rPr lang="en-GB" b="1" dirty="0" err="1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</a:rPr>
              <a:t>demat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</a:rPr>
              <a:t> securities to/from an authorized intermediary</a:t>
            </a:r>
            <a:endParaRPr lang="en-GB" b="1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GB" b="1" dirty="0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</a:rPr>
              <a:t>Freezing of A/C possible </a:t>
            </a:r>
          </a:p>
          <a:p>
            <a:pPr>
              <a:lnSpc>
                <a:spcPct val="110000"/>
              </a:lnSpc>
            </a:pPr>
            <a:r>
              <a:rPr lang="en-GB" b="1" dirty="0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</a:rPr>
              <a:t>Transmission of holdings </a:t>
            </a:r>
            <a:endParaRPr lang="en-GB" b="1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GB" b="1" dirty="0">
                <a:solidFill>
                  <a:schemeClr val="tx2">
                    <a:lumMod val="75000"/>
                  </a:schemeClr>
                </a:solidFill>
                <a:ea typeface="+mn-lt"/>
                <a:cs typeface="+mn-lt"/>
              </a:rPr>
              <a:t>Nomination facility </a:t>
            </a:r>
            <a:endParaRPr lang="en-GB" b="1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690576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4DE524F2-C7AF-4466-BA99-09C19DE0D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ulti-coloured graphs and numbers">
            <a:extLst>
              <a:ext uri="{FF2B5EF4-FFF2-40B4-BE49-F238E27FC236}">
                <a16:creationId xmlns:a16="http://schemas.microsoft.com/office/drawing/2014/main" id="{1FBC36E7-BD58-3E31-2703-1D6E8D4D10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72" b="7758"/>
          <a:stretch/>
        </p:blipFill>
        <p:spPr>
          <a:xfrm>
            <a:off x="20" y="-3"/>
            <a:ext cx="12191980" cy="6858001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04E317E-14BB-4200-84F3-2064B4C97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3854" y="1544347"/>
            <a:ext cx="4676439" cy="5313651"/>
          </a:xfrm>
          <a:custGeom>
            <a:avLst/>
            <a:gdLst>
              <a:gd name="connsiteX0" fmla="*/ 6846874 w 6846874"/>
              <a:gd name="connsiteY0" fmla="*/ 3021586 h 3021586"/>
              <a:gd name="connsiteX1" fmla="*/ 0 w 6846874"/>
              <a:gd name="connsiteY1" fmla="*/ 3021585 h 3021586"/>
              <a:gd name="connsiteX2" fmla="*/ 3399286 w 6846874"/>
              <a:gd name="connsiteY2" fmla="*/ 0 h 3021586"/>
              <a:gd name="connsiteX0" fmla="*/ 6846874 w 6846874"/>
              <a:gd name="connsiteY0" fmla="*/ 3016405 h 3016405"/>
              <a:gd name="connsiteX1" fmla="*/ 0 w 6846874"/>
              <a:gd name="connsiteY1" fmla="*/ 3016404 h 3016405"/>
              <a:gd name="connsiteX2" fmla="*/ 3425190 w 6846874"/>
              <a:gd name="connsiteY2" fmla="*/ 0 h 3016405"/>
              <a:gd name="connsiteX3" fmla="*/ 6846874 w 6846874"/>
              <a:gd name="connsiteY3" fmla="*/ 3016405 h 3016405"/>
              <a:gd name="connsiteX0" fmla="*/ 6846874 w 6846874"/>
              <a:gd name="connsiteY0" fmla="*/ 3055286 h 3055286"/>
              <a:gd name="connsiteX1" fmla="*/ 0 w 6846874"/>
              <a:gd name="connsiteY1" fmla="*/ 3055285 h 3055286"/>
              <a:gd name="connsiteX2" fmla="*/ 3425190 w 6846874"/>
              <a:gd name="connsiteY2" fmla="*/ 0 h 3055286"/>
              <a:gd name="connsiteX3" fmla="*/ 6846874 w 6846874"/>
              <a:gd name="connsiteY3" fmla="*/ 3055286 h 3055286"/>
              <a:gd name="connsiteX0" fmla="*/ 6846874 w 6846874"/>
              <a:gd name="connsiteY0" fmla="*/ 5422604 h 5422604"/>
              <a:gd name="connsiteX1" fmla="*/ 0 w 6846874"/>
              <a:gd name="connsiteY1" fmla="*/ 5422603 h 5422604"/>
              <a:gd name="connsiteX2" fmla="*/ 6839561 w 6846874"/>
              <a:gd name="connsiteY2" fmla="*/ 0 h 5422604"/>
              <a:gd name="connsiteX3" fmla="*/ 6846874 w 6846874"/>
              <a:gd name="connsiteY3" fmla="*/ 5422604 h 542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6874" h="5422604">
                <a:moveTo>
                  <a:pt x="6846874" y="5422604"/>
                </a:moveTo>
                <a:lnTo>
                  <a:pt x="0" y="5422603"/>
                </a:lnTo>
                <a:lnTo>
                  <a:pt x="6839561" y="0"/>
                </a:lnTo>
                <a:cubicBezTo>
                  <a:pt x="6841999" y="1807535"/>
                  <a:pt x="6844436" y="3615069"/>
                  <a:pt x="6846874" y="5422604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DF94A24-8152-43C5-86F3-5CC95D809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44CC7A-7CB7-E847-DEAE-1C16D0C3F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24" y="392825"/>
            <a:ext cx="4913586" cy="17092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b="1" cap="all" spc="300" dirty="0">
                <a:solidFill>
                  <a:srgbClr val="FFFFFF"/>
                </a:solidFill>
              </a:rPr>
              <a:t>Online trading :</a:t>
            </a:r>
          </a:p>
        </p:txBody>
      </p:sp>
      <p:graphicFrame>
        <p:nvGraphicFramePr>
          <p:cNvPr id="34" name="TextBox 3">
            <a:extLst>
              <a:ext uri="{FF2B5EF4-FFF2-40B4-BE49-F238E27FC236}">
                <a16:creationId xmlns:a16="http://schemas.microsoft.com/office/drawing/2014/main" id="{6D810B44-8FBF-28D2-E882-1F8BF1C121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2302139"/>
              </p:ext>
            </p:extLst>
          </p:nvPr>
        </p:nvGraphicFramePr>
        <p:xfrm>
          <a:off x="5117223" y="1116724"/>
          <a:ext cx="6687205" cy="51425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55182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2B9E8-D1DC-4FB9-772A-B293ECE7A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484" y="268590"/>
            <a:ext cx="10510342" cy="1360898"/>
          </a:xfrm>
        </p:spPr>
        <p:txBody>
          <a:bodyPr/>
          <a:lstStyle/>
          <a:p>
            <a:r>
              <a:rPr lang="en-GB" b="1" cap="all" dirty="0">
                <a:ea typeface="+mj-lt"/>
                <a:cs typeface="+mj-lt"/>
              </a:rPr>
              <a:t>How to start online trading : </a:t>
            </a:r>
            <a:endParaRPr lang="en-US" dirty="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B7986C4B-FE53-9E9F-DE3E-2B374A393F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6759" y="1714544"/>
            <a:ext cx="9920783" cy="4526186"/>
          </a:xfrm>
        </p:spPr>
      </p:pic>
    </p:spTree>
    <p:extLst>
      <p:ext uri="{BB962C8B-B14F-4D97-AF65-F5344CB8AC3E}">
        <p14:creationId xmlns:p14="http://schemas.microsoft.com/office/powerpoint/2010/main" val="442315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BF1DCD9-4684-4B84-AD73-6652C8BAC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3D Hologram from iPad">
            <a:extLst>
              <a:ext uri="{FF2B5EF4-FFF2-40B4-BE49-F238E27FC236}">
                <a16:creationId xmlns:a16="http://schemas.microsoft.com/office/drawing/2014/main" id="{2C19B343-5F95-BE81-1155-BD503E12A9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04" b="8476"/>
          <a:stretch/>
        </p:blipFill>
        <p:spPr>
          <a:xfrm>
            <a:off x="-1" y="10"/>
            <a:ext cx="12192002" cy="6857989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BE6A732-8124-4A59-8EC9-BF4A1648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2226538" y="-2233466"/>
            <a:ext cx="6858000" cy="11324929"/>
          </a:xfrm>
          <a:custGeom>
            <a:avLst/>
            <a:gdLst>
              <a:gd name="connsiteX0" fmla="*/ 0 w 6858000"/>
              <a:gd name="connsiteY0" fmla="*/ 9303227 h 11262142"/>
              <a:gd name="connsiteX1" fmla="*/ 0 w 6858000"/>
              <a:gd name="connsiteY1" fmla="*/ 6495555 h 11262142"/>
              <a:gd name="connsiteX2" fmla="*/ 1 w 6858000"/>
              <a:gd name="connsiteY2" fmla="*/ 6495555 h 11262142"/>
              <a:gd name="connsiteX3" fmla="*/ 1 w 6858000"/>
              <a:gd name="connsiteY3" fmla="*/ 0 h 11262142"/>
              <a:gd name="connsiteX4" fmla="*/ 6858000 w 6858000"/>
              <a:gd name="connsiteY4" fmla="*/ 6015407 h 11262142"/>
              <a:gd name="connsiteX5" fmla="*/ 6858000 w 6858000"/>
              <a:gd name="connsiteY5" fmla="*/ 8999698 h 11262142"/>
              <a:gd name="connsiteX6" fmla="*/ 6858000 w 6858000"/>
              <a:gd name="connsiteY6" fmla="*/ 11262142 h 11262142"/>
              <a:gd name="connsiteX7" fmla="*/ 1 w 6858000"/>
              <a:gd name="connsiteY7" fmla="*/ 11262142 h 11262142"/>
              <a:gd name="connsiteX8" fmla="*/ 1 w 6858000"/>
              <a:gd name="connsiteY8" fmla="*/ 9303227 h 11262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11262142">
                <a:moveTo>
                  <a:pt x="0" y="9303227"/>
                </a:moveTo>
                <a:lnTo>
                  <a:pt x="0" y="6495555"/>
                </a:lnTo>
                <a:lnTo>
                  <a:pt x="1" y="6495555"/>
                </a:lnTo>
                <a:lnTo>
                  <a:pt x="1" y="0"/>
                </a:lnTo>
                <a:lnTo>
                  <a:pt x="6858000" y="6015407"/>
                </a:lnTo>
                <a:lnTo>
                  <a:pt x="6858000" y="8999698"/>
                </a:lnTo>
                <a:lnTo>
                  <a:pt x="6858000" y="11262142"/>
                </a:lnTo>
                <a:lnTo>
                  <a:pt x="1" y="11262142"/>
                </a:lnTo>
                <a:lnTo>
                  <a:pt x="1" y="9303227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BF4D60-634F-3053-A854-06D5B0940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890" y="1061686"/>
            <a:ext cx="8266139" cy="37933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 b="1" i="1" u="sng" cap="all" spc="300">
                <a:solidFill>
                  <a:srgbClr val="FFFFFF"/>
                </a:solidFill>
              </a:rPr>
              <a:t>Process of online trading  :</a:t>
            </a:r>
            <a:endParaRPr lang="en-US" sz="6600" cap="all" spc="300">
              <a:solidFill>
                <a:srgbClr val="FFFFFF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FDAA6A4-1F42-460B-A500-921EEB4BC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60643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52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D57F13B-6973-4CE9-92F3-5EC476ED9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BCFF9001-55D0-1CFB-047E-011FC2B3F6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68B5335-D5FF-4145-97AC-3783A0DE4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C1D0562-B987-4741-985E-3AADE1075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619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D57F13B-6973-4CE9-92F3-5EC476ED9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Text, calendar&#10;&#10;Description automatically generated">
            <a:extLst>
              <a:ext uri="{FF2B5EF4-FFF2-40B4-BE49-F238E27FC236}">
                <a16:creationId xmlns:a16="http://schemas.microsoft.com/office/drawing/2014/main" id="{99664178-F922-14CB-38BA-DCC56894BC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320"/>
          <a:stretch/>
        </p:blipFill>
        <p:spPr>
          <a:xfrm>
            <a:off x="200490" y="231965"/>
            <a:ext cx="11596807" cy="640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D57F13B-6973-4CE9-92F3-5EC476ED9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E2A0EF2D-1216-C450-339E-61940AB915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47"/>
          <a:stretch/>
        </p:blipFill>
        <p:spPr>
          <a:xfrm>
            <a:off x="20" y="1"/>
            <a:ext cx="12191979" cy="6857999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26684C2-6A38-439A-B608-64C3C746A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6497" y="1527690"/>
            <a:ext cx="4667254" cy="5330310"/>
          </a:xfrm>
          <a:custGeom>
            <a:avLst/>
            <a:gdLst>
              <a:gd name="connsiteX0" fmla="*/ 4667254 w 4667254"/>
              <a:gd name="connsiteY0" fmla="*/ 0 h 5325271"/>
              <a:gd name="connsiteX1" fmla="*/ 4667254 w 4667254"/>
              <a:gd name="connsiteY1" fmla="*/ 2543639 h 5325271"/>
              <a:gd name="connsiteX2" fmla="*/ 2229334 w 4667254"/>
              <a:gd name="connsiteY2" fmla="*/ 5325271 h 5325271"/>
              <a:gd name="connsiteX3" fmla="*/ 0 w 4667254"/>
              <a:gd name="connsiteY3" fmla="*/ 5325271 h 532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7254" h="5325271">
                <a:moveTo>
                  <a:pt x="4667254" y="0"/>
                </a:moveTo>
                <a:lnTo>
                  <a:pt x="4667254" y="2543639"/>
                </a:lnTo>
                <a:lnTo>
                  <a:pt x="2229334" y="5325271"/>
                </a:lnTo>
                <a:lnTo>
                  <a:pt x="0" y="5325271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835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7">
            <a:extLst>
              <a:ext uri="{FF2B5EF4-FFF2-40B4-BE49-F238E27FC236}">
                <a16:creationId xmlns:a16="http://schemas.microsoft.com/office/drawing/2014/main" id="{685B57F6-59DE-4274-A37C-F47FE4E42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tock exchange numbers">
            <a:extLst>
              <a:ext uri="{FF2B5EF4-FFF2-40B4-BE49-F238E27FC236}">
                <a16:creationId xmlns:a16="http://schemas.microsoft.com/office/drawing/2014/main" id="{CA11552E-8D38-D42A-00C9-AF9C3EAFFD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51" r="6589" b="-1"/>
          <a:stretch/>
        </p:blipFill>
        <p:spPr>
          <a:xfrm>
            <a:off x="2750920" y="375488"/>
            <a:ext cx="9098732" cy="6857990"/>
          </a:xfrm>
          <a:custGeom>
            <a:avLst/>
            <a:gdLst/>
            <a:ahLst/>
            <a:cxn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28" name="Freeform: Shape 19">
            <a:extLst>
              <a:ext uri="{FF2B5EF4-FFF2-40B4-BE49-F238E27FC236}">
                <a16:creationId xmlns:a16="http://schemas.microsoft.com/office/drawing/2014/main" id="{C8C63406-9171-4282-BAAB-2DDC6831F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295" y="-2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E138AF-20EA-25CF-4B47-EA1431BB1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794" y="675868"/>
            <a:ext cx="5920740" cy="1360898"/>
          </a:xfrm>
        </p:spPr>
        <p:txBody>
          <a:bodyPr>
            <a:normAutofit/>
          </a:bodyPr>
          <a:lstStyle/>
          <a:p>
            <a:r>
              <a:rPr lang="en-GB" b="1" cap="all" dirty="0">
                <a:solidFill>
                  <a:schemeClr val="bg2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What is demat ?</a:t>
            </a:r>
            <a:endParaRPr lang="en-US" b="1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828AC-2704-B8CD-7107-54DC19769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588" y="2240063"/>
            <a:ext cx="5918801" cy="38401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400" b="1" dirty="0">
                <a:solidFill>
                  <a:srgbClr val="AB983A"/>
                </a:solidFill>
                <a:latin typeface="Neue Haas Grotesk Text Pro"/>
                <a:ea typeface="+mn-lt"/>
                <a:cs typeface="+mn-lt"/>
              </a:rPr>
              <a:t>Conversion of physical securities into electronic form</a:t>
            </a:r>
            <a:endParaRPr lang="en-GB" sz="2400" b="1">
              <a:solidFill>
                <a:srgbClr val="AB983A"/>
              </a:solidFill>
              <a:latin typeface="Neue Haas Grotesk Text Pro"/>
            </a:endParaRPr>
          </a:p>
          <a:p>
            <a:r>
              <a:rPr lang="en-GB" sz="2400" b="1" dirty="0">
                <a:solidFill>
                  <a:srgbClr val="AB983A"/>
                </a:solidFill>
                <a:latin typeface="Neue Haas Grotesk Text Pro"/>
                <a:ea typeface="+mn-lt"/>
                <a:cs typeface="+mn-lt"/>
              </a:rPr>
              <a:t>No distinctive number to securities required as depositing and withdrawing money from a bank without bothering about distinctive number of currency. </a:t>
            </a:r>
            <a:endParaRPr lang="en-GB" sz="2400" b="1">
              <a:solidFill>
                <a:srgbClr val="AB983A"/>
              </a:solidFill>
              <a:latin typeface="Neue Haas Grotesk Text Pro"/>
            </a:endParaRPr>
          </a:p>
          <a:p>
            <a:endParaRPr lang="en-GB" sz="2400" dirty="0">
              <a:solidFill>
                <a:srgbClr val="AB983A"/>
              </a:solidFill>
              <a:latin typeface="Neue Haas Grotesk Text Pro"/>
            </a:endParaRPr>
          </a:p>
        </p:txBody>
      </p:sp>
    </p:spTree>
    <p:extLst>
      <p:ext uri="{BB962C8B-B14F-4D97-AF65-F5344CB8AC3E}">
        <p14:creationId xmlns:p14="http://schemas.microsoft.com/office/powerpoint/2010/main" val="1033209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D57F13B-6973-4CE9-92F3-5EC476ED9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494EF51-2DE1-9805-6D88-D000D774F2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3100"/>
          <a:stretch/>
        </p:blipFill>
        <p:spPr>
          <a:xfrm>
            <a:off x="892252" y="447043"/>
            <a:ext cx="10404396" cy="566447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BABBB3-9834-451A-9C3E-59630549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005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6">
            <a:extLst>
              <a:ext uri="{FF2B5EF4-FFF2-40B4-BE49-F238E27FC236}">
                <a16:creationId xmlns:a16="http://schemas.microsoft.com/office/drawing/2014/main" id="{FD57F13B-6973-4CE9-92F3-5EC476ED9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Diagram, text&#10;&#10;Description automatically generated">
            <a:extLst>
              <a:ext uri="{FF2B5EF4-FFF2-40B4-BE49-F238E27FC236}">
                <a16:creationId xmlns:a16="http://schemas.microsoft.com/office/drawing/2014/main" id="{7FF151D8-2BE3-9CE3-4F5B-1137E10A44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9" b="1795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70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3B0A228-9EA3-4009-A82E-9402BBC72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376605B-B311-4691-9B2A-1684D1F5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611801-A830-5DA3-51EC-7573E99EA652}"/>
              </a:ext>
            </a:extLst>
          </p:cNvPr>
          <p:cNvSpPr txBox="1"/>
          <p:nvPr/>
        </p:nvSpPr>
        <p:spPr>
          <a:xfrm>
            <a:off x="1143000" y="1181101"/>
            <a:ext cx="5202381" cy="199851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cap="all" spc="300">
                <a:latin typeface="+mj-lt"/>
                <a:ea typeface="+mj-ea"/>
                <a:cs typeface="+mj-cs"/>
              </a:rPr>
              <a:t>Top Forex Brokers in India :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0C40FC6-F06C-437F-A877-019DFC43F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34482" y="0"/>
            <a:ext cx="9957519" cy="6858000"/>
          </a:xfrm>
          <a:custGeom>
            <a:avLst/>
            <a:gdLst>
              <a:gd name="connsiteX0" fmla="*/ 6878624 w 9957519"/>
              <a:gd name="connsiteY0" fmla="*/ 0 h 6858000"/>
              <a:gd name="connsiteX1" fmla="*/ 9957519 w 9957519"/>
              <a:gd name="connsiteY1" fmla="*/ 0 h 6858000"/>
              <a:gd name="connsiteX2" fmla="*/ 9957519 w 9957519"/>
              <a:gd name="connsiteY2" fmla="*/ 1557082 h 6858000"/>
              <a:gd name="connsiteX3" fmla="*/ 5311608 w 9957519"/>
              <a:gd name="connsiteY3" fmla="*/ 6858000 h 6858000"/>
              <a:gd name="connsiteX4" fmla="*/ 868032 w 9957519"/>
              <a:gd name="connsiteY4" fmla="*/ 6858000 h 6858000"/>
              <a:gd name="connsiteX5" fmla="*/ 0 w 9957519"/>
              <a:gd name="connsiteY5" fmla="*/ 0 h 6858000"/>
              <a:gd name="connsiteX6" fmla="*/ 6878624 w 9957519"/>
              <a:gd name="connsiteY6" fmla="*/ 0 h 6858000"/>
              <a:gd name="connsiteX7" fmla="*/ 0 w 9957519"/>
              <a:gd name="connsiteY7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57519" h="6858000">
                <a:moveTo>
                  <a:pt x="6878624" y="0"/>
                </a:moveTo>
                <a:lnTo>
                  <a:pt x="9957519" y="0"/>
                </a:lnTo>
                <a:lnTo>
                  <a:pt x="9957519" y="1557082"/>
                </a:lnTo>
                <a:lnTo>
                  <a:pt x="5311608" y="6858000"/>
                </a:lnTo>
                <a:lnTo>
                  <a:pt x="868032" y="6858000"/>
                </a:lnTo>
                <a:close/>
                <a:moveTo>
                  <a:pt x="0" y="0"/>
                </a:moveTo>
                <a:lnTo>
                  <a:pt x="6878624" y="0"/>
                </a:ln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8F3A909E-4A4C-FC06-9447-E5A4942C9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408" y="1381489"/>
            <a:ext cx="2894592" cy="1105352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AD5385B-BDBD-09A7-C095-1BD06525A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866" y="3183451"/>
            <a:ext cx="2894592" cy="868377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8557AF5-EDD0-0018-8F06-EF70B6FFE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759" y="4611450"/>
            <a:ext cx="2894592" cy="762086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C67F360-5F87-1DB5-E3BD-BBE901DF4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873" y="6168423"/>
            <a:ext cx="2428875" cy="485775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E1CF130-1833-86A0-25BA-FB3899120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2688" y="370818"/>
            <a:ext cx="1781175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07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BF1DCD9-4684-4B84-AD73-6652C8BAC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lurred financial stock market data and graph">
            <a:extLst>
              <a:ext uri="{FF2B5EF4-FFF2-40B4-BE49-F238E27FC236}">
                <a16:creationId xmlns:a16="http://schemas.microsoft.com/office/drawing/2014/main" id="{B1075DC9-922D-DCFE-227E-5C2E527DE4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13" b="10210"/>
          <a:stretch/>
        </p:blipFill>
        <p:spPr>
          <a:xfrm>
            <a:off x="20" y="-3"/>
            <a:ext cx="12191979" cy="6858004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BE6A732-8124-4A59-8EC9-BF4A1648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2226538" y="-2233466"/>
            <a:ext cx="6858000" cy="11324929"/>
          </a:xfrm>
          <a:custGeom>
            <a:avLst/>
            <a:gdLst>
              <a:gd name="connsiteX0" fmla="*/ 0 w 6858000"/>
              <a:gd name="connsiteY0" fmla="*/ 9303227 h 11262142"/>
              <a:gd name="connsiteX1" fmla="*/ 0 w 6858000"/>
              <a:gd name="connsiteY1" fmla="*/ 6495555 h 11262142"/>
              <a:gd name="connsiteX2" fmla="*/ 1 w 6858000"/>
              <a:gd name="connsiteY2" fmla="*/ 6495555 h 11262142"/>
              <a:gd name="connsiteX3" fmla="*/ 1 w 6858000"/>
              <a:gd name="connsiteY3" fmla="*/ 0 h 11262142"/>
              <a:gd name="connsiteX4" fmla="*/ 6858000 w 6858000"/>
              <a:gd name="connsiteY4" fmla="*/ 6015407 h 11262142"/>
              <a:gd name="connsiteX5" fmla="*/ 6858000 w 6858000"/>
              <a:gd name="connsiteY5" fmla="*/ 8999698 h 11262142"/>
              <a:gd name="connsiteX6" fmla="*/ 6858000 w 6858000"/>
              <a:gd name="connsiteY6" fmla="*/ 11262142 h 11262142"/>
              <a:gd name="connsiteX7" fmla="*/ 1 w 6858000"/>
              <a:gd name="connsiteY7" fmla="*/ 11262142 h 11262142"/>
              <a:gd name="connsiteX8" fmla="*/ 1 w 6858000"/>
              <a:gd name="connsiteY8" fmla="*/ 9303227 h 11262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11262142">
                <a:moveTo>
                  <a:pt x="0" y="9303227"/>
                </a:moveTo>
                <a:lnTo>
                  <a:pt x="0" y="6495555"/>
                </a:lnTo>
                <a:lnTo>
                  <a:pt x="1" y="6495555"/>
                </a:lnTo>
                <a:lnTo>
                  <a:pt x="1" y="0"/>
                </a:lnTo>
                <a:lnTo>
                  <a:pt x="6858000" y="6015407"/>
                </a:lnTo>
                <a:lnTo>
                  <a:pt x="6858000" y="8999698"/>
                </a:lnTo>
                <a:lnTo>
                  <a:pt x="6858000" y="11262142"/>
                </a:lnTo>
                <a:lnTo>
                  <a:pt x="1" y="11262142"/>
                </a:lnTo>
                <a:lnTo>
                  <a:pt x="1" y="9303227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095D40-B40B-7433-3E1C-CC3F42363411}"/>
              </a:ext>
            </a:extLst>
          </p:cNvPr>
          <p:cNvSpPr txBox="1"/>
          <p:nvPr/>
        </p:nvSpPr>
        <p:spPr>
          <a:xfrm>
            <a:off x="1160890" y="1061686"/>
            <a:ext cx="8266139" cy="379333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spcBef>
                <a:spcPct val="0"/>
              </a:spcBef>
              <a:spcAft>
                <a:spcPts val="600"/>
              </a:spcAft>
            </a:pPr>
            <a:r>
              <a:rPr lang="en-US" sz="6600" cap="all" spc="3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to do Online Trading: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FDAA6A4-1F42-460B-A500-921EEB4BC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60643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3322B5-D028-290C-D522-EAF8D9AB7128}"/>
              </a:ext>
            </a:extLst>
          </p:cNvPr>
          <p:cNvSpPr txBox="1"/>
          <p:nvPr/>
        </p:nvSpPr>
        <p:spPr>
          <a:xfrm>
            <a:off x="7653130" y="4030869"/>
            <a:ext cx="394252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Through </a:t>
            </a:r>
            <a:r>
              <a:rPr lang="en-GB" b="1" dirty="0"/>
              <a:t> </a:t>
            </a:r>
            <a:r>
              <a:rPr lang="en-GB" b="1" dirty="0">
                <a:hlinkClick r:id="rId3"/>
              </a:rPr>
              <a:t>https://startuptalky.com/top-demat-account-opening-platforms/#Groww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377311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2A26F8B0-399D-CA20-D81C-687F813BE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74" y="447893"/>
            <a:ext cx="10993816" cy="594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68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D57F13B-6973-4CE9-92F3-5EC476ED9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https://youtube.com/shorts/r0u9w31Jpm8?si=EnSIkaIECMiOmarE</a:t>
            </a:r>
            <a:endParaRPr lang="en-US" dirty="0"/>
          </a:p>
        </p:txBody>
      </p:sp>
      <p:pic>
        <p:nvPicPr>
          <p:cNvPr id="2" name="Picture 2" descr="Diagram, timeline&#10;&#10;Description automatically generated">
            <a:extLst>
              <a:ext uri="{FF2B5EF4-FFF2-40B4-BE49-F238E27FC236}">
                <a16:creationId xmlns:a16="http://schemas.microsoft.com/office/drawing/2014/main" id="{D7D8C771-C534-3703-8AD0-AB04E97F1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7" b="1"/>
          <a:stretch/>
        </p:blipFill>
        <p:spPr>
          <a:xfrm>
            <a:off x="253043" y="253672"/>
            <a:ext cx="11685916" cy="59607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49C25C-3D9E-5103-AFA3-A535E16A39C6}"/>
              </a:ext>
            </a:extLst>
          </p:cNvPr>
          <p:cNvSpPr txBox="1"/>
          <p:nvPr/>
        </p:nvSpPr>
        <p:spPr>
          <a:xfrm>
            <a:off x="9065172" y="610914"/>
            <a:ext cx="2522482" cy="8473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10AA8087-6633-2ADB-372C-328BEBE3D146}"/>
              </a:ext>
            </a:extLst>
          </p:cNvPr>
          <p:cNvSpPr txBox="1"/>
          <p:nvPr/>
        </p:nvSpPr>
        <p:spPr>
          <a:xfrm>
            <a:off x="1032566" y="6239565"/>
            <a:ext cx="9243388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en-GB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hlinkClick r:id="rId3"/>
              </a:rPr>
              <a:t>https</a:t>
            </a:r>
            <a:r>
              <a:rPr lang="en-GB" b="1" dirty="0">
                <a:hlinkClick r:id="rId3"/>
              </a:rPr>
              <a:t>://youtube.com/shorts/r0u9w31Jpm8?si=EnSIkaIECMiOmarE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56321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D1F4DC3-EDAB-401A-BD21-33D25AB5F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en placed on top of a signature line">
            <a:extLst>
              <a:ext uri="{FF2B5EF4-FFF2-40B4-BE49-F238E27FC236}">
                <a16:creationId xmlns:a16="http://schemas.microsoft.com/office/drawing/2014/main" id="{3E3AC369-7F2C-5D01-97E2-C3A0453D6A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15603"/>
          <a:stretch/>
        </p:blipFill>
        <p:spPr>
          <a:xfrm>
            <a:off x="-1" y="10"/>
            <a:ext cx="12192002" cy="6857989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9C7EB16-0EC8-4488-ACB2-C24CF90E5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885325" cy="6858000"/>
          </a:xfrm>
          <a:custGeom>
            <a:avLst/>
            <a:gdLst>
              <a:gd name="connsiteX0" fmla="*/ 0 w 6885325"/>
              <a:gd name="connsiteY0" fmla="*/ 0 h 6858000"/>
              <a:gd name="connsiteX1" fmla="*/ 6885325 w 6885325"/>
              <a:gd name="connsiteY1" fmla="*/ 0 h 6858000"/>
              <a:gd name="connsiteX2" fmla="*/ 6885323 w 6885325"/>
              <a:gd name="connsiteY2" fmla="*/ 2 h 6858000"/>
              <a:gd name="connsiteX3" fmla="*/ 6885322 w 6885325"/>
              <a:gd name="connsiteY3" fmla="*/ 4 h 6858000"/>
              <a:gd name="connsiteX4" fmla="*/ 874733 w 6885325"/>
              <a:gd name="connsiteY4" fmla="*/ 6858000 h 6858000"/>
              <a:gd name="connsiteX5" fmla="*/ 0 w 688532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85325" h="6858000">
                <a:moveTo>
                  <a:pt x="0" y="0"/>
                </a:moveTo>
                <a:lnTo>
                  <a:pt x="6885325" y="0"/>
                </a:lnTo>
                <a:lnTo>
                  <a:pt x="6885323" y="2"/>
                </a:lnTo>
                <a:cubicBezTo>
                  <a:pt x="6885323" y="3"/>
                  <a:pt x="6885322" y="3"/>
                  <a:pt x="6885322" y="4"/>
                </a:cubicBezTo>
                <a:lnTo>
                  <a:pt x="8747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19AA81-5183-3A47-107A-9451D83B066A}"/>
              </a:ext>
            </a:extLst>
          </p:cNvPr>
          <p:cNvSpPr txBox="1"/>
          <p:nvPr/>
        </p:nvSpPr>
        <p:spPr>
          <a:xfrm>
            <a:off x="1143001" y="1181101"/>
            <a:ext cx="4155140" cy="224789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cap="all" spc="3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List of Sites to Open a Demat Account Online :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800" b="1" cap="all" spc="3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3C4CE1C-C768-4656-8941-CE322DBE7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3854" y="1544347"/>
            <a:ext cx="4676439" cy="5313651"/>
          </a:xfrm>
          <a:custGeom>
            <a:avLst/>
            <a:gdLst>
              <a:gd name="connsiteX0" fmla="*/ 6846874 w 6846874"/>
              <a:gd name="connsiteY0" fmla="*/ 3021586 h 3021586"/>
              <a:gd name="connsiteX1" fmla="*/ 0 w 6846874"/>
              <a:gd name="connsiteY1" fmla="*/ 3021585 h 3021586"/>
              <a:gd name="connsiteX2" fmla="*/ 3399286 w 6846874"/>
              <a:gd name="connsiteY2" fmla="*/ 0 h 3021586"/>
              <a:gd name="connsiteX0" fmla="*/ 6846874 w 6846874"/>
              <a:gd name="connsiteY0" fmla="*/ 3016405 h 3016405"/>
              <a:gd name="connsiteX1" fmla="*/ 0 w 6846874"/>
              <a:gd name="connsiteY1" fmla="*/ 3016404 h 3016405"/>
              <a:gd name="connsiteX2" fmla="*/ 3425190 w 6846874"/>
              <a:gd name="connsiteY2" fmla="*/ 0 h 3016405"/>
              <a:gd name="connsiteX3" fmla="*/ 6846874 w 6846874"/>
              <a:gd name="connsiteY3" fmla="*/ 3016405 h 3016405"/>
              <a:gd name="connsiteX0" fmla="*/ 6846874 w 6846874"/>
              <a:gd name="connsiteY0" fmla="*/ 3055286 h 3055286"/>
              <a:gd name="connsiteX1" fmla="*/ 0 w 6846874"/>
              <a:gd name="connsiteY1" fmla="*/ 3055285 h 3055286"/>
              <a:gd name="connsiteX2" fmla="*/ 3425190 w 6846874"/>
              <a:gd name="connsiteY2" fmla="*/ 0 h 3055286"/>
              <a:gd name="connsiteX3" fmla="*/ 6846874 w 6846874"/>
              <a:gd name="connsiteY3" fmla="*/ 3055286 h 3055286"/>
              <a:gd name="connsiteX0" fmla="*/ 6846874 w 6846874"/>
              <a:gd name="connsiteY0" fmla="*/ 5422604 h 5422604"/>
              <a:gd name="connsiteX1" fmla="*/ 0 w 6846874"/>
              <a:gd name="connsiteY1" fmla="*/ 5422603 h 5422604"/>
              <a:gd name="connsiteX2" fmla="*/ 6839561 w 6846874"/>
              <a:gd name="connsiteY2" fmla="*/ 0 h 5422604"/>
              <a:gd name="connsiteX3" fmla="*/ 6846874 w 6846874"/>
              <a:gd name="connsiteY3" fmla="*/ 5422604 h 542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6874" h="5422604">
                <a:moveTo>
                  <a:pt x="6846874" y="5422604"/>
                </a:moveTo>
                <a:lnTo>
                  <a:pt x="0" y="5422603"/>
                </a:lnTo>
                <a:lnTo>
                  <a:pt x="6839561" y="0"/>
                </a:lnTo>
                <a:cubicBezTo>
                  <a:pt x="6841999" y="1807535"/>
                  <a:pt x="6844436" y="3615069"/>
                  <a:pt x="6846874" y="5422604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29D76E-1C48-5BD3-E991-FB8B64F5AA20}"/>
              </a:ext>
            </a:extLst>
          </p:cNvPr>
          <p:cNvSpPr txBox="1"/>
          <p:nvPr/>
        </p:nvSpPr>
        <p:spPr>
          <a:xfrm>
            <a:off x="4615875" y="3185575"/>
            <a:ext cx="5688725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800" b="1" dirty="0">
                <a:hlinkClick r:id="rId3"/>
              </a:rPr>
              <a:t>https://startuptalky.com/top-demat-account-opening-platforms/#Zerodha</a:t>
            </a:r>
            <a:endParaRPr lang="en-GB" sz="2800" b="1"/>
          </a:p>
        </p:txBody>
      </p:sp>
    </p:spTree>
    <p:extLst>
      <p:ext uri="{BB962C8B-B14F-4D97-AF65-F5344CB8AC3E}">
        <p14:creationId xmlns:p14="http://schemas.microsoft.com/office/powerpoint/2010/main" val="3034208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6">
            <a:extLst>
              <a:ext uri="{FF2B5EF4-FFF2-40B4-BE49-F238E27FC236}">
                <a16:creationId xmlns:a16="http://schemas.microsoft.com/office/drawing/2014/main" id="{FD57F13B-6973-4CE9-92F3-5EC476ED9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44A551B4-B0CF-5920-7194-2DD82BC920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"/>
          <a:stretch/>
        </p:blipFill>
        <p:spPr>
          <a:xfrm>
            <a:off x="20" y="1"/>
            <a:ext cx="12191979" cy="6857999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26684C2-6A38-439A-B608-64C3C746A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6497" y="1527690"/>
            <a:ext cx="4667254" cy="5330310"/>
          </a:xfrm>
          <a:custGeom>
            <a:avLst/>
            <a:gdLst>
              <a:gd name="connsiteX0" fmla="*/ 4667254 w 4667254"/>
              <a:gd name="connsiteY0" fmla="*/ 0 h 5325271"/>
              <a:gd name="connsiteX1" fmla="*/ 4667254 w 4667254"/>
              <a:gd name="connsiteY1" fmla="*/ 2543639 h 5325271"/>
              <a:gd name="connsiteX2" fmla="*/ 2229334 w 4667254"/>
              <a:gd name="connsiteY2" fmla="*/ 5325271 h 5325271"/>
              <a:gd name="connsiteX3" fmla="*/ 0 w 4667254"/>
              <a:gd name="connsiteY3" fmla="*/ 5325271 h 532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7254" h="5325271">
                <a:moveTo>
                  <a:pt x="4667254" y="0"/>
                </a:moveTo>
                <a:lnTo>
                  <a:pt x="4667254" y="2543639"/>
                </a:lnTo>
                <a:lnTo>
                  <a:pt x="2229334" y="5325271"/>
                </a:lnTo>
                <a:lnTo>
                  <a:pt x="0" y="5325271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12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7">
            <a:extLst>
              <a:ext uri="{FF2B5EF4-FFF2-40B4-BE49-F238E27FC236}">
                <a16:creationId xmlns:a16="http://schemas.microsoft.com/office/drawing/2014/main" id="{54F20867-41B0-484D-9DA7-0FC742D31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9">
            <a:extLst>
              <a:ext uri="{FF2B5EF4-FFF2-40B4-BE49-F238E27FC236}">
                <a16:creationId xmlns:a16="http://schemas.microsoft.com/office/drawing/2014/main" id="{E37FD100-AD6C-4FB9-B662-CC1C2F000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6497" y="1526602"/>
            <a:ext cx="4667254" cy="5330310"/>
          </a:xfrm>
          <a:custGeom>
            <a:avLst/>
            <a:gdLst>
              <a:gd name="connsiteX0" fmla="*/ 4667254 w 4667254"/>
              <a:gd name="connsiteY0" fmla="*/ 0 h 5325271"/>
              <a:gd name="connsiteX1" fmla="*/ 4667254 w 4667254"/>
              <a:gd name="connsiteY1" fmla="*/ 2543639 h 5325271"/>
              <a:gd name="connsiteX2" fmla="*/ 2229334 w 4667254"/>
              <a:gd name="connsiteY2" fmla="*/ 5325271 h 5325271"/>
              <a:gd name="connsiteX3" fmla="*/ 0 w 4667254"/>
              <a:gd name="connsiteY3" fmla="*/ 5325271 h 532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7254" h="5325271">
                <a:moveTo>
                  <a:pt x="4667254" y="0"/>
                </a:moveTo>
                <a:lnTo>
                  <a:pt x="4667254" y="2543639"/>
                </a:lnTo>
                <a:lnTo>
                  <a:pt x="2229334" y="5325271"/>
                </a:lnTo>
                <a:lnTo>
                  <a:pt x="0" y="5325271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BEFCCE-4D0E-E2A1-9A72-417DF9861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7"/>
            <a:ext cx="8862060" cy="1360898"/>
          </a:xfrm>
        </p:spPr>
        <p:txBody>
          <a:bodyPr>
            <a:normAutofit/>
          </a:bodyPr>
          <a:lstStyle/>
          <a:p>
            <a:r>
              <a:rPr lang="en-GB" cap="all" dirty="0">
                <a:ea typeface="+mj-lt"/>
                <a:cs typeface="+mj-lt"/>
              </a:rPr>
              <a:t>Procedure of demat account – for an investor</a:t>
            </a:r>
            <a:endParaRPr lang="en-US" dirty="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C46C2BD4-AE9A-9DA1-586F-168D9DA6D6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4865" y="2463408"/>
            <a:ext cx="6212224" cy="3524486"/>
          </a:xfrm>
        </p:spPr>
      </p:pic>
      <p:cxnSp>
        <p:nvCxnSpPr>
          <p:cNvPr id="26" name="Straight Connector 11">
            <a:extLst>
              <a:ext uri="{FF2B5EF4-FFF2-40B4-BE49-F238E27FC236}">
                <a16:creationId xmlns:a16="http://schemas.microsoft.com/office/drawing/2014/main" id="{D0249902-6C42-4139-A46F-ADF022B8C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778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D1F4DC3-EDAB-401A-BD21-33D25AB5F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tock numbers on a digital display">
            <a:extLst>
              <a:ext uri="{FF2B5EF4-FFF2-40B4-BE49-F238E27FC236}">
                <a16:creationId xmlns:a16="http://schemas.microsoft.com/office/drawing/2014/main" id="{FDC28E08-EBCA-8A9D-BC28-5D80D713D2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3596"/>
          <a:stretch/>
        </p:blipFill>
        <p:spPr>
          <a:xfrm>
            <a:off x="-1" y="10"/>
            <a:ext cx="12192002" cy="6857989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059D4DD-D247-47C8-B574-B36CB222C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669F5E-E8D4-8970-31F2-54887820B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932" y="195756"/>
            <a:ext cx="5517930" cy="192588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b="1" cap="all" spc="3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Features of  </a:t>
            </a:r>
            <a:r>
              <a:rPr lang="en-US" sz="4100" b="1" cap="all" spc="300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Demat</a:t>
            </a:r>
            <a:r>
              <a:rPr lang="en-US" sz="4100" b="1" cap="all" spc="3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Accounting </a:t>
            </a:r>
            <a:endParaRPr lang="en-US" sz="4100" cap="all" spc="300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5" descr="Diagram&#10;&#10;Description automatically generated">
            <a:extLst>
              <a:ext uri="{FF2B5EF4-FFF2-40B4-BE49-F238E27FC236}">
                <a16:creationId xmlns:a16="http://schemas.microsoft.com/office/drawing/2014/main" id="{A85C13E3-FB5E-96C2-FDEE-3BB0E2CD9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057" y="1157659"/>
            <a:ext cx="7866991" cy="596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97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85B57F6-59DE-4274-A37C-F47FE4E42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0616E0-FC2D-5A2C-7DF6-4F07D7735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7"/>
            <a:ext cx="8088406" cy="1360898"/>
          </a:xfrm>
        </p:spPr>
        <p:txBody>
          <a:bodyPr>
            <a:normAutofit/>
          </a:bodyPr>
          <a:lstStyle/>
          <a:p>
            <a:r>
              <a:rPr lang="en-GB" b="1" u="sng" cap="all" dirty="0">
                <a:ea typeface="+mj-lt"/>
                <a:cs typeface="+mj-lt"/>
              </a:rPr>
              <a:t>Demat-need?</a:t>
            </a:r>
            <a:endParaRPr lang="en-US" b="1" u="sng"/>
          </a:p>
        </p:txBody>
      </p:sp>
      <p:pic>
        <p:nvPicPr>
          <p:cNvPr id="4" name="Picture 4" descr="A picture containing person, close&#10;&#10;Description automatically generated">
            <a:extLst>
              <a:ext uri="{FF2B5EF4-FFF2-40B4-BE49-F238E27FC236}">
                <a16:creationId xmlns:a16="http://schemas.microsoft.com/office/drawing/2014/main" id="{737E4189-6D9A-7EC6-E610-652470919E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78" r="17332" b="1"/>
          <a:stretch/>
        </p:blipFill>
        <p:spPr>
          <a:xfrm>
            <a:off x="4462998" y="10"/>
            <a:ext cx="7729002" cy="6857990"/>
          </a:xfrm>
          <a:custGeom>
            <a:avLst/>
            <a:gdLst/>
            <a:ahLst/>
            <a:cxnLst/>
            <a:rect l="l" t="t" r="r" b="b"/>
            <a:pathLst>
              <a:path w="7729002" h="6858000">
                <a:moveTo>
                  <a:pt x="6878624" y="0"/>
                </a:moveTo>
                <a:lnTo>
                  <a:pt x="7729002" y="0"/>
                </a:lnTo>
                <a:lnTo>
                  <a:pt x="7729002" y="4099788"/>
                </a:lnTo>
                <a:lnTo>
                  <a:pt x="5311608" y="6858000"/>
                </a:lnTo>
                <a:lnTo>
                  <a:pt x="868032" y="6858000"/>
                </a:lnTo>
                <a:close/>
                <a:moveTo>
                  <a:pt x="0" y="0"/>
                </a:moveTo>
                <a:lnTo>
                  <a:pt x="6878624" y="0"/>
                </a:lnTo>
                <a:lnTo>
                  <a:pt x="0" y="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30BB3-7D72-AB43-510C-838DDE617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2332030"/>
            <a:ext cx="6377908" cy="344348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1700" b="1" dirty="0">
                <a:ea typeface="+mn-lt"/>
                <a:cs typeface="+mn-lt"/>
              </a:rPr>
              <a:t>Bad deliveries due to signature difference</a:t>
            </a:r>
            <a:endParaRPr lang="en-GB" sz="1700" b="1" dirty="0"/>
          </a:p>
          <a:p>
            <a:pPr>
              <a:lnSpc>
                <a:spcPct val="110000"/>
              </a:lnSpc>
            </a:pPr>
            <a:r>
              <a:rPr lang="en-GB" sz="1700" b="1" dirty="0">
                <a:ea typeface="+mn-lt"/>
                <a:cs typeface="+mn-lt"/>
              </a:rPr>
              <a:t>Mistakes in completion of transfer deeds</a:t>
            </a:r>
            <a:endParaRPr lang="en-GB" sz="1700" b="1" dirty="0"/>
          </a:p>
          <a:p>
            <a:pPr>
              <a:lnSpc>
                <a:spcPct val="110000"/>
              </a:lnSpc>
            </a:pPr>
            <a:r>
              <a:rPr lang="en-GB" sz="1700" b="1" dirty="0">
                <a:ea typeface="+mn-lt"/>
                <a:cs typeface="+mn-lt"/>
              </a:rPr>
              <a:t>Tearing and mutilation of securities</a:t>
            </a:r>
            <a:endParaRPr lang="en-GB" sz="1700" b="1" dirty="0"/>
          </a:p>
          <a:p>
            <a:pPr>
              <a:lnSpc>
                <a:spcPct val="110000"/>
              </a:lnSpc>
            </a:pPr>
            <a:r>
              <a:rPr lang="en-GB" sz="1700" b="1" dirty="0">
                <a:ea typeface="+mn-lt"/>
                <a:cs typeface="+mn-lt"/>
              </a:rPr>
              <a:t>Fake certificates</a:t>
            </a:r>
            <a:endParaRPr lang="en-GB" sz="1700" b="1" dirty="0"/>
          </a:p>
          <a:p>
            <a:pPr>
              <a:lnSpc>
                <a:spcPct val="110000"/>
              </a:lnSpc>
            </a:pPr>
            <a:r>
              <a:rPr lang="en-GB" sz="1700" b="1" dirty="0">
                <a:ea typeface="+mn-lt"/>
                <a:cs typeface="+mn-lt"/>
              </a:rPr>
              <a:t>Fraudulent interception of certificate in transit</a:t>
            </a:r>
            <a:endParaRPr lang="en-GB" sz="1700" b="1" dirty="0"/>
          </a:p>
          <a:p>
            <a:pPr>
              <a:lnSpc>
                <a:spcPct val="110000"/>
              </a:lnSpc>
            </a:pPr>
            <a:r>
              <a:rPr lang="en-GB" sz="1700" b="1" dirty="0">
                <a:ea typeface="+mn-lt"/>
                <a:cs typeface="+mn-lt"/>
              </a:rPr>
              <a:t>Transfer stamp duty </a:t>
            </a:r>
          </a:p>
          <a:p>
            <a:pPr>
              <a:lnSpc>
                <a:spcPct val="110000"/>
              </a:lnSpc>
            </a:pPr>
            <a:r>
              <a:rPr lang="en-GB" sz="1700" b="1" dirty="0">
                <a:ea typeface="+mn-lt"/>
                <a:cs typeface="+mn-lt"/>
              </a:rPr>
              <a:t>Extra consumption of time by the companies </a:t>
            </a:r>
            <a:endParaRPr lang="en-GB" sz="1700" b="1" dirty="0"/>
          </a:p>
          <a:p>
            <a:pPr>
              <a:lnSpc>
                <a:spcPct val="110000"/>
              </a:lnSpc>
            </a:pPr>
            <a:r>
              <a:rPr lang="en-GB" sz="1700" b="1" dirty="0">
                <a:ea typeface="+mn-lt"/>
                <a:cs typeface="+mn-lt"/>
              </a:rPr>
              <a:t>Postal delays and charges etc</a:t>
            </a:r>
            <a:endParaRPr lang="en-GB" sz="1700" b="1" dirty="0"/>
          </a:p>
          <a:p>
            <a:pPr>
              <a:lnSpc>
                <a:spcPct val="110000"/>
              </a:lnSpc>
            </a:pPr>
            <a:endParaRPr lang="en-GB" sz="17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D042BA-B482-486E-9E0C-75374069B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321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3" name="Rectangle 687">
            <a:extLst>
              <a:ext uri="{FF2B5EF4-FFF2-40B4-BE49-F238E27FC236}">
                <a16:creationId xmlns:a16="http://schemas.microsoft.com/office/drawing/2014/main" id="{5D3B97D3-3894-4963-90C5-4EAA66131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FC7E4B-2548-08D9-B500-498B95B83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5356" y="872935"/>
            <a:ext cx="6323643" cy="133462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3100" b="1" cap="all">
                <a:ea typeface="+mj-lt"/>
                <a:cs typeface="+mj-lt"/>
              </a:rPr>
              <a:t>Demat- </a:t>
            </a:r>
            <a:r>
              <a:rPr lang="en-GB" sz="3100" b="1" i="1" cap="all">
                <a:ea typeface="+mj-lt"/>
                <a:cs typeface="+mj-lt"/>
              </a:rPr>
              <a:t>Participants</a:t>
            </a:r>
            <a:br>
              <a:rPr lang="en-GB" sz="3100" b="1" i="1" cap="all">
                <a:ea typeface="+mj-lt"/>
                <a:cs typeface="+mj-lt"/>
              </a:rPr>
            </a:br>
            <a:endParaRPr lang="en-GB" sz="3100" i="1" cap="all">
              <a:ea typeface="+mj-lt"/>
              <a:cs typeface="+mj-lt"/>
            </a:endParaRPr>
          </a:p>
        </p:txBody>
      </p:sp>
      <p:pic>
        <p:nvPicPr>
          <p:cNvPr id="683" name="Picture 68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E6002B3-43AA-DD88-7848-AED464BEA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484" y="2196102"/>
            <a:ext cx="2975262" cy="2395085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A97D069-7CFF-7960-1EEC-29C9FC87E8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2153191"/>
              </p:ext>
            </p:extLst>
          </p:nvPr>
        </p:nvGraphicFramePr>
        <p:xfrm>
          <a:off x="4856736" y="2332026"/>
          <a:ext cx="6652090" cy="38401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16980132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AnalogousFromLightSeedLeftStep">
      <a:dk1>
        <a:srgbClr val="000000"/>
      </a:dk1>
      <a:lt1>
        <a:srgbClr val="FFFFFF"/>
      </a:lt1>
      <a:dk2>
        <a:srgbClr val="243541"/>
      </a:dk2>
      <a:lt2>
        <a:srgbClr val="E2E8E7"/>
      </a:lt2>
      <a:accent1>
        <a:srgbClr val="C6969B"/>
      </a:accent1>
      <a:accent2>
        <a:srgbClr val="BA7F9D"/>
      </a:accent2>
      <a:accent3>
        <a:srgbClr val="C492C1"/>
      </a:accent3>
      <a:accent4>
        <a:srgbClr val="A67FBA"/>
      </a:accent4>
      <a:accent5>
        <a:srgbClr val="A296C6"/>
      </a:accent5>
      <a:accent6>
        <a:srgbClr val="7F89BA"/>
      </a:accent6>
      <a:hlink>
        <a:srgbClr val="568E89"/>
      </a:hlink>
      <a:folHlink>
        <a:srgbClr val="7F7F7F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TF00001241</Template>
  <TotalTime>0</TotalTime>
  <Words>1</Words>
  <Application>Microsoft Office PowerPoint</Application>
  <PresentationFormat>Widescreen</PresentationFormat>
  <Paragraphs>1</Paragraphs>
  <Slides>24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RegattaVTI</vt:lpstr>
      <vt:lpstr>PowerPoint Presentation</vt:lpstr>
      <vt:lpstr>What is demat ?</vt:lpstr>
      <vt:lpstr>PowerPoint Presentation</vt:lpstr>
      <vt:lpstr>PowerPoint Presentation</vt:lpstr>
      <vt:lpstr>PowerPoint Presentation</vt:lpstr>
      <vt:lpstr>Procedure of demat account – for an investor</vt:lpstr>
      <vt:lpstr>Features of  Demat Accounting </vt:lpstr>
      <vt:lpstr>Demat-need?</vt:lpstr>
      <vt:lpstr>Demat- Participants </vt:lpstr>
      <vt:lpstr>National securities depository limited (nsdl) </vt:lpstr>
      <vt:lpstr>Central depository of service limited (cdsl)</vt:lpstr>
      <vt:lpstr>PowerPoint Presentation</vt:lpstr>
      <vt:lpstr>Other benefits :</vt:lpstr>
      <vt:lpstr>Online trading :</vt:lpstr>
      <vt:lpstr>How to start online trading : </vt:lpstr>
      <vt:lpstr>Process of online trading 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379</cp:revision>
  <dcterms:created xsi:type="dcterms:W3CDTF">2023-01-20T11:25:25Z</dcterms:created>
  <dcterms:modified xsi:type="dcterms:W3CDTF">2023-01-20T13:25:36Z</dcterms:modified>
</cp:coreProperties>
</file>